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Marcellus"/>
      <p:regular r:id="rId57"/>
    </p:embeddedFont>
    <p:embeddedFont>
      <p:font typeface="Anaheim"/>
      <p:regular r:id="rId58"/>
    </p:embeddedFont>
    <p:embeddedFont>
      <p:font typeface="Bebas Neue"/>
      <p:regular r:id="rId59"/>
    </p:embeddedFont>
    <p:embeddedFont>
      <p:font typeface="Russo One"/>
      <p:regular r:id="rId60"/>
    </p:embeddedFont>
    <p:embeddedFont>
      <p:font typeface="Josefin Sans"/>
      <p:regular r:id="rId61"/>
      <p:bold r:id="rId62"/>
      <p:italic r:id="rId63"/>
      <p:boldItalic r:id="rId64"/>
    </p:embeddedFont>
    <p:embeddedFont>
      <p:font typeface="Ex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8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2EA573-34C0-43DA-B29C-97DE13330341}">
  <a:tblStyle styleId="{022EA573-34C0-43DA-B29C-97DE133303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45CA30-97C2-411E-8B53-86D9B7F007AE}"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8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osefinSans-bold.fntdata"/><Relationship Id="rId61" Type="http://schemas.openxmlformats.org/officeDocument/2006/relationships/font" Target="fonts/JosefinSans-regular.fntdata"/><Relationship Id="rId20" Type="http://schemas.openxmlformats.org/officeDocument/2006/relationships/slide" Target="slides/slide14.xml"/><Relationship Id="rId64" Type="http://schemas.openxmlformats.org/officeDocument/2006/relationships/font" Target="fonts/JosefinSans-boldItalic.fntdata"/><Relationship Id="rId63" Type="http://schemas.openxmlformats.org/officeDocument/2006/relationships/font" Target="fonts/JosefinSans-italic.fntdata"/><Relationship Id="rId22" Type="http://schemas.openxmlformats.org/officeDocument/2006/relationships/slide" Target="slides/slide16.xml"/><Relationship Id="rId66" Type="http://schemas.openxmlformats.org/officeDocument/2006/relationships/font" Target="fonts/Exo-bold.fntdata"/><Relationship Id="rId21" Type="http://schemas.openxmlformats.org/officeDocument/2006/relationships/slide" Target="slides/slide15.xml"/><Relationship Id="rId65" Type="http://schemas.openxmlformats.org/officeDocument/2006/relationships/font" Target="fonts/Exo-regular.fntdata"/><Relationship Id="rId24" Type="http://schemas.openxmlformats.org/officeDocument/2006/relationships/slide" Target="slides/slide18.xml"/><Relationship Id="rId68" Type="http://schemas.openxmlformats.org/officeDocument/2006/relationships/font" Target="fonts/Exo-boldItalic.fntdata"/><Relationship Id="rId23" Type="http://schemas.openxmlformats.org/officeDocument/2006/relationships/slide" Target="slides/slide17.xml"/><Relationship Id="rId67" Type="http://schemas.openxmlformats.org/officeDocument/2006/relationships/font" Target="fonts/Exo-italic.fntdata"/><Relationship Id="rId60" Type="http://schemas.openxmlformats.org/officeDocument/2006/relationships/font" Target="fonts/RussoOn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arcellus-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BebasNeue-regular.fntdata"/><Relationship Id="rId14" Type="http://schemas.openxmlformats.org/officeDocument/2006/relationships/slide" Target="slides/slide8.xml"/><Relationship Id="rId58" Type="http://schemas.openxmlformats.org/officeDocument/2006/relationships/font" Target="fonts/Anahei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5508d01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5508d01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to Management on how to solve their Business Problem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09c27c88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09c27c88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9e5e2b96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9e5e2b96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85aaa32e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85aaa32e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69f83d2f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69f83d2f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85aaa32e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85aaa32e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85aaa32e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85aaa32e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9b97889d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29b97889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85aaa32e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85aaa32e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9a6f7ecd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9a6f7ecd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9a6f7ecd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9a6f7ecd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67a234de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67a234de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9a6f7ec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29a6f7ec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9a6f7ecd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9a6f7ecd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9a6f7ecd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9a6f7ecd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9a6f7ecd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9a6f7ecd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9a6f7ecd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29a6f7ecd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29a6f7ecd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29a6f7ecd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29b97889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29b97889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53d5fbfa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53d5fbfa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1065fd304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1065fd304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3057836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3057836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85aaa32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85aaa32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9ce35a1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29ce35a1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29f21210a7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29f21210a7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9f21210a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9f21210a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53d5fbfae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c53d5fbfae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09c27c8807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09c27c8807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Anaheim"/>
                <a:ea typeface="Anaheim"/>
                <a:cs typeface="Anaheim"/>
                <a:sym typeface="Anaheim"/>
              </a:rPr>
              <a:t>{"lead_time", "stays_in_weekend_nights", "stays_in_week_nights", "adults", "meal", "country", "distribution_channel", "previous_cancellations", "previous_bookings_not_canceled", “reserved_room_type”, "booking_changes", "deposit_type", "customer_type", "adr", "total_of_special_requests"}.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9f21210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9f21210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there are a few terms that we want to clarify. They are false positive, false negative and overall accuracy which can be found in logistic regression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9f21210a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29f21210a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there are a few terms that we want to clarify. They are false positive, false negative and overall accuracy which can be found in logistic regression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29f21210a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29f21210a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there are a few terms that we want to clarify. They are false positive, false negative and overall accuracy which can be found in logistic regression model and are crucial to determine which models to use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9f21210a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9f21210a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9f21210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29f21210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there are a few terms that we want to clarify. They are false positive, false negative and overall accuracy which can be found in logistic regression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95460ef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95460ef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9f21210a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29f21210a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pointer / hand gesture to explain the order of important variable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9f21210a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29f21210a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move on, there are a few terms that we want to clarify. They are false positive, false negative and overall accuracy which can be found in logistic regression model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9f21210a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29f21210a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particularly look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9f21210a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29f21210a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particularly look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3057836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c3057836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29f21210a7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29f21210a7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29f21210a7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29f21210a7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29f21210a7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29f21210a7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29f21210a7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29f21210a7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29f21210a7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29f21210a7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85aaa32e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85aaa32e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95460ef7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95460ef7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85aaa32e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85aaa32e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53d5fbfa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53d5fbfa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67a234de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67a234de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85aaa32e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85aaa32e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934093" y="981754"/>
            <a:ext cx="5275800" cy="27171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620050" y="3698854"/>
            <a:ext cx="39039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1805529" y="1739900"/>
            <a:ext cx="6624600" cy="1136100"/>
          </a:xfrm>
          <a:prstGeom prst="rect">
            <a:avLst/>
          </a:prstGeom>
        </p:spPr>
        <p:txBody>
          <a:bodyPr anchorCtr="0" anchor="ctr" bIns="91425" lIns="91425" spcFirstLastPara="1" rIns="91425" wrap="square" tIns="91425">
            <a:noAutofit/>
          </a:bodyPr>
          <a:lstStyle>
            <a:lvl1pPr lvl="0" algn="r">
              <a:spcBef>
                <a:spcPts val="0"/>
              </a:spcBef>
              <a:spcAft>
                <a:spcPts val="0"/>
              </a:spcAft>
              <a:buSzPts val="12000"/>
              <a:buNone/>
              <a:defRPr sz="75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7" name="Google Shape;47;p11"/>
          <p:cNvSpPr txBox="1"/>
          <p:nvPr>
            <p:ph idx="1" type="body"/>
          </p:nvPr>
        </p:nvSpPr>
        <p:spPr>
          <a:xfrm>
            <a:off x="1805529" y="2895351"/>
            <a:ext cx="6624600" cy="4761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Clr>
                <a:schemeClr val="lt1"/>
              </a:buClr>
              <a:buSzPts val="1400"/>
              <a:buChar char="●"/>
              <a:defRPr sz="1800">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sp>
        <p:nvSpPr>
          <p:cNvPr id="50" name="Google Shape;50;p13"/>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51" name="Google Shape;51;p13"/>
          <p:cNvSpPr txBox="1"/>
          <p:nvPr>
            <p:ph idx="2" type="title"/>
          </p:nvPr>
        </p:nvSpPr>
        <p:spPr>
          <a:xfrm>
            <a:off x="919050"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 name="Google Shape;52;p13"/>
          <p:cNvSpPr txBox="1"/>
          <p:nvPr>
            <p:ph hasCustomPrompt="1" idx="3" type="title"/>
          </p:nvPr>
        </p:nvSpPr>
        <p:spPr>
          <a:xfrm>
            <a:off x="919057"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idx="1" type="subTitle"/>
          </p:nvPr>
        </p:nvSpPr>
        <p:spPr>
          <a:xfrm>
            <a:off x="919061"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13"/>
          <p:cNvSpPr txBox="1"/>
          <p:nvPr>
            <p:ph idx="4" type="title"/>
          </p:nvPr>
        </p:nvSpPr>
        <p:spPr>
          <a:xfrm>
            <a:off x="3531510"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5" name="Google Shape;55;p13"/>
          <p:cNvSpPr txBox="1"/>
          <p:nvPr>
            <p:ph hasCustomPrompt="1" idx="5" type="title"/>
          </p:nvPr>
        </p:nvSpPr>
        <p:spPr>
          <a:xfrm>
            <a:off x="3531506"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3531511" y="2303490"/>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7" type="title"/>
          </p:nvPr>
        </p:nvSpPr>
        <p:spPr>
          <a:xfrm>
            <a:off x="6143943" y="172217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8" name="Google Shape;58;p13"/>
          <p:cNvSpPr txBox="1"/>
          <p:nvPr>
            <p:ph hasCustomPrompt="1" idx="8" type="title"/>
          </p:nvPr>
        </p:nvSpPr>
        <p:spPr>
          <a:xfrm>
            <a:off x="6143956" y="1116089"/>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9" type="subTitle"/>
          </p:nvPr>
        </p:nvSpPr>
        <p:spPr>
          <a:xfrm>
            <a:off x="6143961" y="230347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idx="13" type="title"/>
          </p:nvPr>
        </p:nvSpPr>
        <p:spPr>
          <a:xfrm>
            <a:off x="919050" y="3495417"/>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1" name="Google Shape;61;p13"/>
          <p:cNvSpPr txBox="1"/>
          <p:nvPr>
            <p:ph hasCustomPrompt="1" idx="14" type="title"/>
          </p:nvPr>
        </p:nvSpPr>
        <p:spPr>
          <a:xfrm>
            <a:off x="919057"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subTitle"/>
          </p:nvPr>
        </p:nvSpPr>
        <p:spPr>
          <a:xfrm>
            <a:off x="919061" y="4081567"/>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16" type="title"/>
          </p:nvPr>
        </p:nvSpPr>
        <p:spPr>
          <a:xfrm>
            <a:off x="3531511" y="3495420"/>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4" name="Google Shape;64;p13"/>
          <p:cNvSpPr txBox="1"/>
          <p:nvPr>
            <p:ph hasCustomPrompt="1" idx="17" type="title"/>
          </p:nvPr>
        </p:nvSpPr>
        <p:spPr>
          <a:xfrm>
            <a:off x="3531506"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8" type="subTitle"/>
          </p:nvPr>
        </p:nvSpPr>
        <p:spPr>
          <a:xfrm>
            <a:off x="3531511"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19" type="title"/>
          </p:nvPr>
        </p:nvSpPr>
        <p:spPr>
          <a:xfrm>
            <a:off x="6143943" y="3495415"/>
            <a:ext cx="1878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7" name="Google Shape;67;p13"/>
          <p:cNvSpPr txBox="1"/>
          <p:nvPr>
            <p:ph hasCustomPrompt="1" idx="20" type="title"/>
          </p:nvPr>
        </p:nvSpPr>
        <p:spPr>
          <a:xfrm>
            <a:off x="6143956" y="2892582"/>
            <a:ext cx="1250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21" type="subTitle"/>
          </p:nvPr>
        </p:nvSpPr>
        <p:spPr>
          <a:xfrm>
            <a:off x="6143961" y="4081566"/>
            <a:ext cx="208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9" name="Google Shape;69;p13"/>
          <p:cNvCxnSpPr/>
          <p:nvPr/>
        </p:nvCxnSpPr>
        <p:spPr>
          <a:xfrm>
            <a:off x="716350" y="1116100"/>
            <a:ext cx="0" cy="411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spTree>
      <p:nvGrpSpPr>
        <p:cNvPr id="70" name="Shape 70"/>
        <p:cNvGrpSpPr/>
        <p:nvPr/>
      </p:nvGrpSpPr>
      <p:grpSpPr>
        <a:xfrm>
          <a:off x="0" y="0"/>
          <a:ext cx="0" cy="0"/>
          <a:chOff x="0" y="0"/>
          <a:chExt cx="0" cy="0"/>
        </a:xfrm>
      </p:grpSpPr>
      <p:sp>
        <p:nvSpPr>
          <p:cNvPr id="71" name="Google Shape;71;p14"/>
          <p:cNvSpPr txBox="1"/>
          <p:nvPr>
            <p:ph type="title"/>
          </p:nvPr>
        </p:nvSpPr>
        <p:spPr>
          <a:xfrm>
            <a:off x="4491700" y="1936084"/>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2" name="Google Shape;72;p14"/>
          <p:cNvSpPr txBox="1"/>
          <p:nvPr>
            <p:ph idx="1" type="subTitle"/>
          </p:nvPr>
        </p:nvSpPr>
        <p:spPr>
          <a:xfrm>
            <a:off x="4491701" y="3456372"/>
            <a:ext cx="39405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4"/>
          <p:cNvSpPr txBox="1"/>
          <p:nvPr>
            <p:ph hasCustomPrompt="1" idx="2" type="title"/>
          </p:nvPr>
        </p:nvSpPr>
        <p:spPr>
          <a:xfrm>
            <a:off x="5825936"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8">
    <p:spTree>
      <p:nvGrpSpPr>
        <p:cNvPr id="74" name="Shape 74"/>
        <p:cNvGrpSpPr/>
        <p:nvPr/>
      </p:nvGrpSpPr>
      <p:grpSpPr>
        <a:xfrm>
          <a:off x="0" y="0"/>
          <a:ext cx="0" cy="0"/>
          <a:chOff x="0" y="0"/>
          <a:chExt cx="0" cy="0"/>
        </a:xfrm>
      </p:grpSpPr>
      <p:sp>
        <p:nvSpPr>
          <p:cNvPr id="75" name="Google Shape;75;p15"/>
          <p:cNvSpPr txBox="1"/>
          <p:nvPr>
            <p:ph type="title"/>
          </p:nvPr>
        </p:nvSpPr>
        <p:spPr>
          <a:xfrm>
            <a:off x="2644909" y="2257075"/>
            <a:ext cx="38568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6" name="Google Shape;76;p15"/>
          <p:cNvSpPr txBox="1"/>
          <p:nvPr>
            <p:ph idx="1" type="subTitle"/>
          </p:nvPr>
        </p:nvSpPr>
        <p:spPr>
          <a:xfrm>
            <a:off x="2644909" y="3777372"/>
            <a:ext cx="38568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5"/>
          <p:cNvSpPr txBox="1"/>
          <p:nvPr>
            <p:ph hasCustomPrompt="1" idx="2" type="title"/>
          </p:nvPr>
        </p:nvSpPr>
        <p:spPr>
          <a:xfrm>
            <a:off x="3913909" y="962425"/>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spTree>
      <p:nvGrpSpPr>
        <p:cNvPr id="78" name="Shape 78"/>
        <p:cNvGrpSpPr/>
        <p:nvPr/>
      </p:nvGrpSpPr>
      <p:grpSpPr>
        <a:xfrm>
          <a:off x="0" y="0"/>
          <a:ext cx="0" cy="0"/>
          <a:chOff x="0" y="0"/>
          <a:chExt cx="0" cy="0"/>
        </a:xfrm>
      </p:grpSpPr>
      <p:sp>
        <p:nvSpPr>
          <p:cNvPr id="79" name="Google Shape;79;p16"/>
          <p:cNvSpPr txBox="1"/>
          <p:nvPr>
            <p:ph type="title"/>
          </p:nvPr>
        </p:nvSpPr>
        <p:spPr>
          <a:xfrm>
            <a:off x="713968" y="2253791"/>
            <a:ext cx="3940500" cy="150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0" name="Google Shape;80;p16"/>
          <p:cNvSpPr txBox="1"/>
          <p:nvPr>
            <p:ph idx="1" type="subTitle"/>
          </p:nvPr>
        </p:nvSpPr>
        <p:spPr>
          <a:xfrm>
            <a:off x="713968" y="3774079"/>
            <a:ext cx="39405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16"/>
          <p:cNvSpPr txBox="1"/>
          <p:nvPr>
            <p:ph hasCustomPrompt="1" idx="2" type="title"/>
          </p:nvPr>
        </p:nvSpPr>
        <p:spPr>
          <a:xfrm>
            <a:off x="2048203" y="994125"/>
            <a:ext cx="12720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3">
    <p:spTree>
      <p:nvGrpSpPr>
        <p:cNvPr id="82" name="Shape 82"/>
        <p:cNvGrpSpPr/>
        <p:nvPr/>
      </p:nvGrpSpPr>
      <p:grpSpPr>
        <a:xfrm>
          <a:off x="0" y="0"/>
          <a:ext cx="0" cy="0"/>
          <a:chOff x="0" y="0"/>
          <a:chExt cx="0" cy="0"/>
        </a:xfrm>
      </p:grpSpPr>
      <p:sp>
        <p:nvSpPr>
          <p:cNvPr id="83" name="Google Shape;83;p17"/>
          <p:cNvSpPr txBox="1"/>
          <p:nvPr>
            <p:ph type="title"/>
          </p:nvPr>
        </p:nvSpPr>
        <p:spPr>
          <a:xfrm>
            <a:off x="2080646" y="3310775"/>
            <a:ext cx="42537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0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7"/>
          <p:cNvSpPr txBox="1"/>
          <p:nvPr>
            <p:ph idx="1" type="subTitle"/>
          </p:nvPr>
        </p:nvSpPr>
        <p:spPr>
          <a:xfrm>
            <a:off x="2080646" y="1290725"/>
            <a:ext cx="4983000" cy="202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8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5" name="Shape 85"/>
        <p:cNvGrpSpPr/>
        <p:nvPr/>
      </p:nvGrpSpPr>
      <p:grpSpPr>
        <a:xfrm>
          <a:off x="0" y="0"/>
          <a:ext cx="0" cy="0"/>
          <a:chOff x="0" y="0"/>
          <a:chExt cx="0" cy="0"/>
        </a:xfrm>
      </p:grpSpPr>
      <p:sp>
        <p:nvSpPr>
          <p:cNvPr id="86" name="Google Shape;86;p18"/>
          <p:cNvSpPr/>
          <p:nvPr/>
        </p:nvSpPr>
        <p:spPr>
          <a:xfrm>
            <a:off x="0" y="-12900"/>
            <a:ext cx="4572000" cy="515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4975724" y="539500"/>
            <a:ext cx="3456900" cy="1275600"/>
          </a:xfrm>
          <a:prstGeom prst="rect">
            <a:avLst/>
          </a:prstGeom>
        </p:spPr>
        <p:txBody>
          <a:bodyPr anchorCtr="0" anchor="ctr" bIns="91425" lIns="91425" spcFirstLastPara="1" rIns="91425" wrap="square" tIns="91425">
            <a:noAutofit/>
          </a:bodyPr>
          <a:lstStyle>
            <a:lvl1pPr lvl="0">
              <a:spcBef>
                <a:spcPts val="0"/>
              </a:spcBef>
              <a:spcAft>
                <a:spcPts val="0"/>
              </a:spcAft>
              <a:buNone/>
              <a:defRPr sz="3500"/>
            </a:lvl1pPr>
            <a:lvl2pPr lvl="1">
              <a:spcBef>
                <a:spcPts val="0"/>
              </a:spcBef>
              <a:spcAft>
                <a:spcPts val="0"/>
              </a:spcAft>
              <a:buNone/>
              <a:defRPr sz="3500">
                <a:solidFill>
                  <a:schemeClr val="dk2"/>
                </a:solidFill>
              </a:defRPr>
            </a:lvl2pPr>
            <a:lvl3pPr lvl="2">
              <a:spcBef>
                <a:spcPts val="0"/>
              </a:spcBef>
              <a:spcAft>
                <a:spcPts val="0"/>
              </a:spcAft>
              <a:buNone/>
              <a:defRPr sz="3500">
                <a:solidFill>
                  <a:schemeClr val="dk2"/>
                </a:solidFill>
              </a:defRPr>
            </a:lvl3pPr>
            <a:lvl4pPr lvl="3">
              <a:spcBef>
                <a:spcPts val="0"/>
              </a:spcBef>
              <a:spcAft>
                <a:spcPts val="0"/>
              </a:spcAft>
              <a:buNone/>
              <a:defRPr sz="3500">
                <a:solidFill>
                  <a:schemeClr val="dk2"/>
                </a:solidFill>
              </a:defRPr>
            </a:lvl4pPr>
            <a:lvl5pPr lvl="4">
              <a:spcBef>
                <a:spcPts val="0"/>
              </a:spcBef>
              <a:spcAft>
                <a:spcPts val="0"/>
              </a:spcAft>
              <a:buNone/>
              <a:defRPr sz="3500">
                <a:solidFill>
                  <a:schemeClr val="dk2"/>
                </a:solidFill>
              </a:defRPr>
            </a:lvl5pPr>
            <a:lvl6pPr lvl="5">
              <a:spcBef>
                <a:spcPts val="0"/>
              </a:spcBef>
              <a:spcAft>
                <a:spcPts val="0"/>
              </a:spcAft>
              <a:buNone/>
              <a:defRPr sz="3500">
                <a:solidFill>
                  <a:schemeClr val="dk2"/>
                </a:solidFill>
              </a:defRPr>
            </a:lvl6pPr>
            <a:lvl7pPr lvl="6">
              <a:spcBef>
                <a:spcPts val="0"/>
              </a:spcBef>
              <a:spcAft>
                <a:spcPts val="0"/>
              </a:spcAft>
              <a:buNone/>
              <a:defRPr sz="3500">
                <a:solidFill>
                  <a:schemeClr val="dk2"/>
                </a:solidFill>
              </a:defRPr>
            </a:lvl7pPr>
            <a:lvl8pPr lvl="7">
              <a:spcBef>
                <a:spcPts val="0"/>
              </a:spcBef>
              <a:spcAft>
                <a:spcPts val="0"/>
              </a:spcAft>
              <a:buNone/>
              <a:defRPr sz="3500">
                <a:solidFill>
                  <a:schemeClr val="dk2"/>
                </a:solidFill>
              </a:defRPr>
            </a:lvl8pPr>
            <a:lvl9pPr lvl="8">
              <a:spcBef>
                <a:spcPts val="0"/>
              </a:spcBef>
              <a:spcAft>
                <a:spcPts val="0"/>
              </a:spcAft>
              <a:buNone/>
              <a:defRPr sz="3500">
                <a:solidFill>
                  <a:schemeClr val="dk2"/>
                </a:solidFill>
              </a:defRPr>
            </a:lvl9pPr>
          </a:lstStyle>
          <a:p/>
        </p:txBody>
      </p:sp>
      <p:sp>
        <p:nvSpPr>
          <p:cNvPr id="88" name="Google Shape;88;p18"/>
          <p:cNvSpPr txBox="1"/>
          <p:nvPr>
            <p:ph idx="1" type="subTitle"/>
          </p:nvPr>
        </p:nvSpPr>
        <p:spPr>
          <a:xfrm>
            <a:off x="4975725" y="2129675"/>
            <a:ext cx="3456900" cy="246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89" name="Google Shape;89;p18"/>
          <p:cNvCxnSpPr/>
          <p:nvPr/>
        </p:nvCxnSpPr>
        <p:spPr>
          <a:xfrm>
            <a:off x="5085436" y="2129675"/>
            <a:ext cx="4323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2">
    <p:spTree>
      <p:nvGrpSpPr>
        <p:cNvPr id="90" name="Shape 90"/>
        <p:cNvGrpSpPr/>
        <p:nvPr/>
      </p:nvGrpSpPr>
      <p:grpSpPr>
        <a:xfrm>
          <a:off x="0" y="0"/>
          <a:ext cx="0" cy="0"/>
          <a:chOff x="0" y="0"/>
          <a:chExt cx="0" cy="0"/>
        </a:xfrm>
      </p:grpSpPr>
      <p:sp>
        <p:nvSpPr>
          <p:cNvPr id="91" name="Google Shape;91;p19"/>
          <p:cNvSpPr txBox="1"/>
          <p:nvPr>
            <p:ph idx="1" type="subTitle"/>
          </p:nvPr>
        </p:nvSpPr>
        <p:spPr>
          <a:xfrm>
            <a:off x="1036964" y="1369496"/>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92" name="Google Shape;92;p19"/>
          <p:cNvSpPr txBox="1"/>
          <p:nvPr>
            <p:ph idx="2" type="subTitle"/>
          </p:nvPr>
        </p:nvSpPr>
        <p:spPr>
          <a:xfrm>
            <a:off x="1034208" y="2819322"/>
            <a:ext cx="25563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93" name="Google Shape;93;p19"/>
          <p:cNvSpPr txBox="1"/>
          <p:nvPr>
            <p:ph idx="3" type="subTitle"/>
          </p:nvPr>
        </p:nvSpPr>
        <p:spPr>
          <a:xfrm>
            <a:off x="1036979" y="1685286"/>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9"/>
          <p:cNvSpPr txBox="1"/>
          <p:nvPr>
            <p:ph idx="4" type="subTitle"/>
          </p:nvPr>
        </p:nvSpPr>
        <p:spPr>
          <a:xfrm>
            <a:off x="1032575" y="3138057"/>
            <a:ext cx="2559600" cy="10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9"/>
          <p:cNvSpPr/>
          <p:nvPr/>
        </p:nvSpPr>
        <p:spPr>
          <a:xfrm>
            <a:off x="5702100" y="539500"/>
            <a:ext cx="3441900" cy="4599600"/>
          </a:xfrm>
          <a:prstGeom prst="rect">
            <a:avLst/>
          </a:prstGeom>
          <a:solidFill>
            <a:srgbClr val="C1A480">
              <a:alpha val="5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9"/>
          <p:cNvCxnSpPr/>
          <p:nvPr/>
        </p:nvCxnSpPr>
        <p:spPr>
          <a:xfrm>
            <a:off x="-19350" y="529200"/>
            <a:ext cx="5001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2_1">
    <p:spTree>
      <p:nvGrpSpPr>
        <p:cNvPr id="97" name="Shape 97"/>
        <p:cNvGrpSpPr/>
        <p:nvPr/>
      </p:nvGrpSpPr>
      <p:grpSpPr>
        <a:xfrm>
          <a:off x="0" y="0"/>
          <a:ext cx="0" cy="0"/>
          <a:chOff x="0" y="0"/>
          <a:chExt cx="0" cy="0"/>
        </a:xfrm>
      </p:grpSpPr>
      <p:sp>
        <p:nvSpPr>
          <p:cNvPr id="98" name="Google Shape;98;p20"/>
          <p:cNvSpPr txBox="1"/>
          <p:nvPr>
            <p:ph idx="1" type="body"/>
          </p:nvPr>
        </p:nvSpPr>
        <p:spPr>
          <a:xfrm>
            <a:off x="713225" y="1219150"/>
            <a:ext cx="3840300" cy="338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sp>
        <p:nvSpPr>
          <p:cNvPr id="99" name="Google Shape;99;p2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0"/>
          <p:cNvSpPr txBox="1"/>
          <p:nvPr>
            <p:ph idx="2" type="body"/>
          </p:nvPr>
        </p:nvSpPr>
        <p:spPr>
          <a:xfrm>
            <a:off x="4590425" y="1890183"/>
            <a:ext cx="3840300" cy="268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cxnSp>
        <p:nvCxnSpPr>
          <p:cNvPr id="101" name="Google Shape;101;p20"/>
          <p:cNvCxnSpPr/>
          <p:nvPr/>
        </p:nvCxnSpPr>
        <p:spPr>
          <a:xfrm>
            <a:off x="8439150" y="-19050"/>
            <a:ext cx="0" cy="4667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644909" y="2009150"/>
            <a:ext cx="3856800" cy="15075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4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3"/>
          <p:cNvSpPr txBox="1"/>
          <p:nvPr>
            <p:ph idx="1" type="subTitle"/>
          </p:nvPr>
        </p:nvSpPr>
        <p:spPr>
          <a:xfrm>
            <a:off x="2644909" y="3529447"/>
            <a:ext cx="38568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3"/>
          <p:cNvSpPr txBox="1"/>
          <p:nvPr>
            <p:ph hasCustomPrompt="1" idx="2" type="title"/>
          </p:nvPr>
        </p:nvSpPr>
        <p:spPr>
          <a:xfrm>
            <a:off x="3913909" y="1067200"/>
            <a:ext cx="1318800" cy="98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b="1" sz="6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02" name="Shape 102"/>
        <p:cNvGrpSpPr/>
        <p:nvPr/>
      </p:nvGrpSpPr>
      <p:grpSpPr>
        <a:xfrm>
          <a:off x="0" y="0"/>
          <a:ext cx="0" cy="0"/>
          <a:chOff x="0" y="0"/>
          <a:chExt cx="0" cy="0"/>
        </a:xfrm>
      </p:grpSpPr>
      <p:sp>
        <p:nvSpPr>
          <p:cNvPr id="103" name="Google Shape;103;p21"/>
          <p:cNvSpPr txBox="1"/>
          <p:nvPr>
            <p:ph hasCustomPrompt="1" type="title"/>
          </p:nvPr>
        </p:nvSpPr>
        <p:spPr>
          <a:xfrm>
            <a:off x="713225" y="3677132"/>
            <a:ext cx="1906800" cy="461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 name="Google Shape;104;p21"/>
          <p:cNvSpPr txBox="1"/>
          <p:nvPr>
            <p:ph hasCustomPrompt="1" idx="2" type="title"/>
          </p:nvPr>
        </p:nvSpPr>
        <p:spPr>
          <a:xfrm>
            <a:off x="3616553" y="3677132"/>
            <a:ext cx="1906800" cy="461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5" name="Google Shape;105;p21"/>
          <p:cNvSpPr txBox="1"/>
          <p:nvPr>
            <p:ph hasCustomPrompt="1" idx="3" type="title"/>
          </p:nvPr>
        </p:nvSpPr>
        <p:spPr>
          <a:xfrm>
            <a:off x="6523854" y="3677132"/>
            <a:ext cx="1906800" cy="461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 name="Google Shape;106;p21"/>
          <p:cNvSpPr txBox="1"/>
          <p:nvPr>
            <p:ph idx="4"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07" name="Google Shape;107;p21"/>
          <p:cNvSpPr txBox="1"/>
          <p:nvPr>
            <p:ph idx="1" type="subTitle"/>
          </p:nvPr>
        </p:nvSpPr>
        <p:spPr>
          <a:xfrm>
            <a:off x="713225"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1"/>
          <p:cNvSpPr txBox="1"/>
          <p:nvPr>
            <p:ph idx="5" type="subTitle"/>
          </p:nvPr>
        </p:nvSpPr>
        <p:spPr>
          <a:xfrm>
            <a:off x="3616553"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21"/>
          <p:cNvSpPr txBox="1"/>
          <p:nvPr>
            <p:ph idx="6" type="subTitle"/>
          </p:nvPr>
        </p:nvSpPr>
        <p:spPr>
          <a:xfrm>
            <a:off x="6523854" y="2919893"/>
            <a:ext cx="1906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21"/>
          <p:cNvSpPr txBox="1"/>
          <p:nvPr>
            <p:ph idx="7" type="subTitle"/>
          </p:nvPr>
        </p:nvSpPr>
        <p:spPr>
          <a:xfrm>
            <a:off x="713225"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11" name="Google Shape;111;p21"/>
          <p:cNvSpPr txBox="1"/>
          <p:nvPr>
            <p:ph idx="8" type="subTitle"/>
          </p:nvPr>
        </p:nvSpPr>
        <p:spPr>
          <a:xfrm>
            <a:off x="3616553"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12" name="Google Shape;112;p21"/>
          <p:cNvSpPr txBox="1"/>
          <p:nvPr>
            <p:ph idx="9" type="subTitle"/>
          </p:nvPr>
        </p:nvSpPr>
        <p:spPr>
          <a:xfrm>
            <a:off x="6523854" y="2596332"/>
            <a:ext cx="1906800" cy="3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cxnSp>
        <p:nvCxnSpPr>
          <p:cNvPr id="113" name="Google Shape;113;p21"/>
          <p:cNvCxnSpPr/>
          <p:nvPr/>
        </p:nvCxnSpPr>
        <p:spPr>
          <a:xfrm>
            <a:off x="3114000" y="1523050"/>
            <a:ext cx="0" cy="3614100"/>
          </a:xfrm>
          <a:prstGeom prst="straightConnector1">
            <a:avLst/>
          </a:prstGeom>
          <a:noFill/>
          <a:ln cap="flat" cmpd="sng" w="19050">
            <a:solidFill>
              <a:schemeClr val="dk2"/>
            </a:solidFill>
            <a:prstDash val="solid"/>
            <a:round/>
            <a:headEnd len="med" w="med" type="none"/>
            <a:tailEnd len="med" w="med" type="none"/>
          </a:ln>
        </p:spPr>
      </p:cxnSp>
      <p:cxnSp>
        <p:nvCxnSpPr>
          <p:cNvPr id="114" name="Google Shape;114;p21"/>
          <p:cNvCxnSpPr/>
          <p:nvPr/>
        </p:nvCxnSpPr>
        <p:spPr>
          <a:xfrm>
            <a:off x="6018100" y="1523050"/>
            <a:ext cx="0" cy="3614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15" name="Shape 115"/>
        <p:cNvGrpSpPr/>
        <p:nvPr/>
      </p:nvGrpSpPr>
      <p:grpSpPr>
        <a:xfrm>
          <a:off x="0" y="0"/>
          <a:ext cx="0" cy="0"/>
          <a:chOff x="0" y="0"/>
          <a:chExt cx="0" cy="0"/>
        </a:xfrm>
      </p:grpSpPr>
      <p:sp>
        <p:nvSpPr>
          <p:cNvPr id="116" name="Google Shape;116;p22"/>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17" name="Google Shape;117;p22"/>
          <p:cNvCxnSpPr/>
          <p:nvPr/>
        </p:nvCxnSpPr>
        <p:spPr>
          <a:xfrm>
            <a:off x="6450" y="266737"/>
            <a:ext cx="2646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18" name="Shape 118"/>
        <p:cNvGrpSpPr/>
        <p:nvPr/>
      </p:nvGrpSpPr>
      <p:grpSpPr>
        <a:xfrm>
          <a:off x="0" y="0"/>
          <a:ext cx="0" cy="0"/>
          <a:chOff x="0" y="0"/>
          <a:chExt cx="0" cy="0"/>
        </a:xfrm>
      </p:grpSpPr>
      <p:sp>
        <p:nvSpPr>
          <p:cNvPr id="119" name="Google Shape;119;p23"/>
          <p:cNvSpPr txBox="1"/>
          <p:nvPr>
            <p:ph type="title"/>
          </p:nvPr>
        </p:nvSpPr>
        <p:spPr>
          <a:xfrm>
            <a:off x="713225" y="548650"/>
            <a:ext cx="7717500" cy="47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20" name="Google Shape;120;p23"/>
          <p:cNvGrpSpPr/>
          <p:nvPr/>
        </p:nvGrpSpPr>
        <p:grpSpPr>
          <a:xfrm>
            <a:off x="713251" y="294337"/>
            <a:ext cx="7717830" cy="4571128"/>
            <a:chOff x="1077725" y="1006750"/>
            <a:chExt cx="6763500" cy="2730825"/>
          </a:xfrm>
        </p:grpSpPr>
        <p:cxnSp>
          <p:nvCxnSpPr>
            <p:cNvPr id="121" name="Google Shape;121;p23"/>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122" name="Google Shape;122;p23"/>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123" name="Shape 123"/>
        <p:cNvGrpSpPr/>
        <p:nvPr/>
      </p:nvGrpSpPr>
      <p:grpSpPr>
        <a:xfrm>
          <a:off x="0" y="0"/>
          <a:ext cx="0" cy="0"/>
          <a:chOff x="0" y="0"/>
          <a:chExt cx="0" cy="0"/>
        </a:xfrm>
      </p:grpSpPr>
      <p:sp>
        <p:nvSpPr>
          <p:cNvPr id="124" name="Google Shape;124;p24"/>
          <p:cNvSpPr txBox="1"/>
          <p:nvPr>
            <p:ph type="title"/>
          </p:nvPr>
        </p:nvSpPr>
        <p:spPr>
          <a:xfrm>
            <a:off x="3767975" y="549075"/>
            <a:ext cx="4155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25" name="Google Shape;125;p24"/>
          <p:cNvSpPr txBox="1"/>
          <p:nvPr>
            <p:ph idx="1" type="subTitle"/>
          </p:nvPr>
        </p:nvSpPr>
        <p:spPr>
          <a:xfrm>
            <a:off x="3767985" y="2006625"/>
            <a:ext cx="18129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Marcellus"/>
                <a:ea typeface="Marcellus"/>
                <a:cs typeface="Marcellus"/>
                <a:sym typeface="Marcell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4"/>
          <p:cNvSpPr txBox="1"/>
          <p:nvPr>
            <p:ph idx="2" type="subTitle"/>
          </p:nvPr>
        </p:nvSpPr>
        <p:spPr>
          <a:xfrm>
            <a:off x="3767985" y="2327475"/>
            <a:ext cx="18129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24"/>
          <p:cNvSpPr txBox="1"/>
          <p:nvPr>
            <p:ph idx="3" type="subTitle"/>
          </p:nvPr>
        </p:nvSpPr>
        <p:spPr>
          <a:xfrm>
            <a:off x="6112357" y="2006625"/>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Marcellus"/>
                <a:ea typeface="Marcellus"/>
                <a:cs typeface="Marcellus"/>
                <a:sym typeface="Marcell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4"/>
          <p:cNvSpPr txBox="1"/>
          <p:nvPr>
            <p:ph idx="4" type="subTitle"/>
          </p:nvPr>
        </p:nvSpPr>
        <p:spPr>
          <a:xfrm>
            <a:off x="6112357" y="2327476"/>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24"/>
          <p:cNvSpPr txBox="1"/>
          <p:nvPr>
            <p:ph idx="5" type="subTitle"/>
          </p:nvPr>
        </p:nvSpPr>
        <p:spPr>
          <a:xfrm>
            <a:off x="3767985" y="3423400"/>
            <a:ext cx="18117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Marcellus"/>
                <a:ea typeface="Marcellus"/>
                <a:cs typeface="Marcellus"/>
                <a:sym typeface="Marcell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4"/>
          <p:cNvSpPr txBox="1"/>
          <p:nvPr>
            <p:ph idx="6" type="subTitle"/>
          </p:nvPr>
        </p:nvSpPr>
        <p:spPr>
          <a:xfrm>
            <a:off x="3767985" y="3744252"/>
            <a:ext cx="18117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4"/>
          <p:cNvSpPr txBox="1"/>
          <p:nvPr>
            <p:ph idx="7" type="subTitle"/>
          </p:nvPr>
        </p:nvSpPr>
        <p:spPr>
          <a:xfrm>
            <a:off x="6112357" y="3423400"/>
            <a:ext cx="1810500" cy="32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Open Sans"/>
              <a:buNone/>
              <a:defRPr sz="2000">
                <a:latin typeface="Marcellus"/>
                <a:ea typeface="Marcellus"/>
                <a:cs typeface="Marcellus"/>
                <a:sym typeface="Marcellu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24"/>
          <p:cNvSpPr txBox="1"/>
          <p:nvPr>
            <p:ph idx="8" type="subTitle"/>
          </p:nvPr>
        </p:nvSpPr>
        <p:spPr>
          <a:xfrm>
            <a:off x="6112357" y="3744249"/>
            <a:ext cx="18105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4"/>
          <p:cNvSpPr/>
          <p:nvPr/>
        </p:nvSpPr>
        <p:spPr>
          <a:xfrm flipH="1">
            <a:off x="-19225" y="539500"/>
            <a:ext cx="2728500" cy="459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4"/>
          <p:cNvCxnSpPr/>
          <p:nvPr/>
        </p:nvCxnSpPr>
        <p:spPr>
          <a:xfrm rot="10800000">
            <a:off x="4142400" y="260287"/>
            <a:ext cx="5001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135" name="Shape 135"/>
        <p:cNvGrpSpPr/>
        <p:nvPr/>
      </p:nvGrpSpPr>
      <p:grpSpPr>
        <a:xfrm>
          <a:off x="0" y="0"/>
          <a:ext cx="0" cy="0"/>
          <a:chOff x="0" y="0"/>
          <a:chExt cx="0" cy="0"/>
        </a:xfrm>
      </p:grpSpPr>
      <p:sp>
        <p:nvSpPr>
          <p:cNvPr id="136" name="Google Shape;136;p25"/>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7" name="Google Shape;137;p25"/>
          <p:cNvSpPr txBox="1"/>
          <p:nvPr>
            <p:ph idx="2" type="title"/>
          </p:nvPr>
        </p:nvSpPr>
        <p:spPr>
          <a:xfrm>
            <a:off x="1635679" y="1330079"/>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25"/>
          <p:cNvSpPr txBox="1"/>
          <p:nvPr>
            <p:ph idx="1" type="subTitle"/>
          </p:nvPr>
        </p:nvSpPr>
        <p:spPr>
          <a:xfrm>
            <a:off x="1635679" y="1653630"/>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5"/>
          <p:cNvSpPr txBox="1"/>
          <p:nvPr>
            <p:ph idx="3" type="title"/>
          </p:nvPr>
        </p:nvSpPr>
        <p:spPr>
          <a:xfrm>
            <a:off x="1635679" y="3734547"/>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25"/>
          <p:cNvSpPr txBox="1"/>
          <p:nvPr>
            <p:ph idx="4" type="subTitle"/>
          </p:nvPr>
        </p:nvSpPr>
        <p:spPr>
          <a:xfrm>
            <a:off x="1635679" y="4058197"/>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5"/>
          <p:cNvSpPr txBox="1"/>
          <p:nvPr>
            <p:ph idx="5" type="title"/>
          </p:nvPr>
        </p:nvSpPr>
        <p:spPr>
          <a:xfrm>
            <a:off x="1635679" y="2523876"/>
            <a:ext cx="2939700" cy="33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25"/>
          <p:cNvSpPr txBox="1"/>
          <p:nvPr>
            <p:ph idx="6" type="subTitle"/>
          </p:nvPr>
        </p:nvSpPr>
        <p:spPr>
          <a:xfrm>
            <a:off x="1635679" y="2847426"/>
            <a:ext cx="2939700" cy="54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3" name="Google Shape;143;p25"/>
          <p:cNvCxnSpPr/>
          <p:nvPr/>
        </p:nvCxnSpPr>
        <p:spPr>
          <a:xfrm>
            <a:off x="726075" y="1332600"/>
            <a:ext cx="0" cy="3925200"/>
          </a:xfrm>
          <a:prstGeom prst="straightConnector1">
            <a:avLst/>
          </a:prstGeom>
          <a:noFill/>
          <a:ln cap="flat" cmpd="sng" w="19050">
            <a:solidFill>
              <a:schemeClr val="dk2"/>
            </a:solidFill>
            <a:prstDash val="solid"/>
            <a:round/>
            <a:headEnd len="med" w="med" type="none"/>
            <a:tailEnd len="med" w="med" type="none"/>
          </a:ln>
        </p:spPr>
      </p:cxnSp>
      <p:sp>
        <p:nvSpPr>
          <p:cNvPr id="144" name="Google Shape;144;p25"/>
          <p:cNvSpPr/>
          <p:nvPr/>
        </p:nvSpPr>
        <p:spPr>
          <a:xfrm>
            <a:off x="5702100" y="2005950"/>
            <a:ext cx="3441900" cy="313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145" name="Shape 145"/>
        <p:cNvGrpSpPr/>
        <p:nvPr/>
      </p:nvGrpSpPr>
      <p:grpSpPr>
        <a:xfrm>
          <a:off x="0" y="0"/>
          <a:ext cx="0" cy="0"/>
          <a:chOff x="0" y="0"/>
          <a:chExt cx="0" cy="0"/>
        </a:xfrm>
      </p:grpSpPr>
      <p:sp>
        <p:nvSpPr>
          <p:cNvPr id="146" name="Google Shape;146;p26"/>
          <p:cNvSpPr txBox="1"/>
          <p:nvPr>
            <p:ph idx="1" type="subTitle"/>
          </p:nvPr>
        </p:nvSpPr>
        <p:spPr>
          <a:xfrm>
            <a:off x="856144" y="1962861"/>
            <a:ext cx="19908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47" name="Google Shape;147;p26"/>
          <p:cNvSpPr txBox="1"/>
          <p:nvPr>
            <p:ph idx="2" type="subTitle"/>
          </p:nvPr>
        </p:nvSpPr>
        <p:spPr>
          <a:xfrm>
            <a:off x="3570539" y="1962861"/>
            <a:ext cx="19881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48" name="Google Shape;148;p26"/>
          <p:cNvSpPr txBox="1"/>
          <p:nvPr>
            <p:ph idx="3" type="subTitle"/>
          </p:nvPr>
        </p:nvSpPr>
        <p:spPr>
          <a:xfrm>
            <a:off x="6278325" y="1962861"/>
            <a:ext cx="19905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49" name="Google Shape;149;p26"/>
          <p:cNvSpPr txBox="1"/>
          <p:nvPr>
            <p:ph idx="4" type="subTitle"/>
          </p:nvPr>
        </p:nvSpPr>
        <p:spPr>
          <a:xfrm>
            <a:off x="856144" y="3703444"/>
            <a:ext cx="19908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50" name="Google Shape;150;p26"/>
          <p:cNvSpPr txBox="1"/>
          <p:nvPr>
            <p:ph idx="5" type="subTitle"/>
          </p:nvPr>
        </p:nvSpPr>
        <p:spPr>
          <a:xfrm>
            <a:off x="3570539" y="3703442"/>
            <a:ext cx="19881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51" name="Google Shape;151;p26"/>
          <p:cNvSpPr txBox="1"/>
          <p:nvPr>
            <p:ph idx="6" type="subTitle"/>
          </p:nvPr>
        </p:nvSpPr>
        <p:spPr>
          <a:xfrm>
            <a:off x="6278325" y="3703442"/>
            <a:ext cx="19905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52" name="Google Shape;152;p26"/>
          <p:cNvSpPr txBox="1"/>
          <p:nvPr>
            <p:ph type="title"/>
          </p:nvPr>
        </p:nvSpPr>
        <p:spPr>
          <a:xfrm>
            <a:off x="713350"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6"/>
          <p:cNvSpPr txBox="1"/>
          <p:nvPr>
            <p:ph idx="7" type="subTitle"/>
          </p:nvPr>
        </p:nvSpPr>
        <p:spPr>
          <a:xfrm>
            <a:off x="856444" y="2291015"/>
            <a:ext cx="19902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8" type="subTitle"/>
          </p:nvPr>
        </p:nvSpPr>
        <p:spPr>
          <a:xfrm>
            <a:off x="3570689" y="2291014"/>
            <a:ext cx="1987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26"/>
          <p:cNvSpPr txBox="1"/>
          <p:nvPr>
            <p:ph idx="9" type="subTitle"/>
          </p:nvPr>
        </p:nvSpPr>
        <p:spPr>
          <a:xfrm>
            <a:off x="6278475" y="2291014"/>
            <a:ext cx="19902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26"/>
          <p:cNvSpPr txBox="1"/>
          <p:nvPr>
            <p:ph idx="13" type="subTitle"/>
          </p:nvPr>
        </p:nvSpPr>
        <p:spPr>
          <a:xfrm>
            <a:off x="856444" y="4036086"/>
            <a:ext cx="19902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6"/>
          <p:cNvSpPr txBox="1"/>
          <p:nvPr>
            <p:ph idx="14" type="subTitle"/>
          </p:nvPr>
        </p:nvSpPr>
        <p:spPr>
          <a:xfrm>
            <a:off x="3570689" y="4036084"/>
            <a:ext cx="1987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26"/>
          <p:cNvSpPr txBox="1"/>
          <p:nvPr>
            <p:ph idx="15" type="subTitle"/>
          </p:nvPr>
        </p:nvSpPr>
        <p:spPr>
          <a:xfrm>
            <a:off x="6278475" y="4036084"/>
            <a:ext cx="19902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9" name="Google Shape;159;p26"/>
          <p:cNvCxnSpPr/>
          <p:nvPr/>
        </p:nvCxnSpPr>
        <p:spPr>
          <a:xfrm>
            <a:off x="723900" y="-171450"/>
            <a:ext cx="0" cy="3162300"/>
          </a:xfrm>
          <a:prstGeom prst="straightConnector1">
            <a:avLst/>
          </a:prstGeom>
          <a:noFill/>
          <a:ln cap="flat" cmpd="sng" w="19050">
            <a:solidFill>
              <a:schemeClr val="dk2"/>
            </a:solidFill>
            <a:prstDash val="solid"/>
            <a:round/>
            <a:headEnd len="med" w="med" type="none"/>
            <a:tailEnd len="med" w="med" type="none"/>
          </a:ln>
        </p:spPr>
      </p:cxnSp>
      <p:cxnSp>
        <p:nvCxnSpPr>
          <p:cNvPr id="160" name="Google Shape;160;p26"/>
          <p:cNvCxnSpPr/>
          <p:nvPr/>
        </p:nvCxnSpPr>
        <p:spPr>
          <a:xfrm>
            <a:off x="8430600" y="2560714"/>
            <a:ext cx="0" cy="2725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161" name="Shape 161"/>
        <p:cNvGrpSpPr/>
        <p:nvPr/>
      </p:nvGrpSpPr>
      <p:grpSpPr>
        <a:xfrm>
          <a:off x="0" y="0"/>
          <a:ext cx="0" cy="0"/>
          <a:chOff x="0" y="0"/>
          <a:chExt cx="0" cy="0"/>
        </a:xfrm>
      </p:grpSpPr>
      <p:sp>
        <p:nvSpPr>
          <p:cNvPr id="162" name="Google Shape;162;p27"/>
          <p:cNvSpPr txBox="1"/>
          <p:nvPr>
            <p:ph idx="1" type="subTitle"/>
          </p:nvPr>
        </p:nvSpPr>
        <p:spPr>
          <a:xfrm>
            <a:off x="1597071" y="1648596"/>
            <a:ext cx="25956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63" name="Google Shape;163;p27"/>
          <p:cNvSpPr txBox="1"/>
          <p:nvPr>
            <p:ph idx="2" type="subTitle"/>
          </p:nvPr>
        </p:nvSpPr>
        <p:spPr>
          <a:xfrm>
            <a:off x="5702451" y="1648596"/>
            <a:ext cx="25956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64" name="Google Shape;164;p27"/>
          <p:cNvSpPr txBox="1"/>
          <p:nvPr>
            <p:ph idx="3" type="subTitle"/>
          </p:nvPr>
        </p:nvSpPr>
        <p:spPr>
          <a:xfrm>
            <a:off x="1597071" y="3434325"/>
            <a:ext cx="25956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65" name="Google Shape;165;p27"/>
          <p:cNvSpPr txBox="1"/>
          <p:nvPr>
            <p:ph idx="4" type="subTitle"/>
          </p:nvPr>
        </p:nvSpPr>
        <p:spPr>
          <a:xfrm>
            <a:off x="5702451" y="3434325"/>
            <a:ext cx="25956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66" name="Google Shape;166;p27"/>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67" name="Google Shape;167;p27"/>
          <p:cNvSpPr txBox="1"/>
          <p:nvPr>
            <p:ph idx="5" type="subTitle"/>
          </p:nvPr>
        </p:nvSpPr>
        <p:spPr>
          <a:xfrm>
            <a:off x="1597071" y="1978671"/>
            <a:ext cx="25956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7"/>
          <p:cNvSpPr txBox="1"/>
          <p:nvPr>
            <p:ph idx="6" type="subTitle"/>
          </p:nvPr>
        </p:nvSpPr>
        <p:spPr>
          <a:xfrm>
            <a:off x="5702451" y="1978671"/>
            <a:ext cx="25956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7"/>
          <p:cNvSpPr txBox="1"/>
          <p:nvPr>
            <p:ph idx="7" type="subTitle"/>
          </p:nvPr>
        </p:nvSpPr>
        <p:spPr>
          <a:xfrm>
            <a:off x="5702451" y="3760846"/>
            <a:ext cx="25956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27"/>
          <p:cNvSpPr txBox="1"/>
          <p:nvPr>
            <p:ph idx="8" type="subTitle"/>
          </p:nvPr>
        </p:nvSpPr>
        <p:spPr>
          <a:xfrm>
            <a:off x="1597071" y="3760846"/>
            <a:ext cx="25956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8">
    <p:spTree>
      <p:nvGrpSpPr>
        <p:cNvPr id="171" name="Shape 171"/>
        <p:cNvGrpSpPr/>
        <p:nvPr/>
      </p:nvGrpSpPr>
      <p:grpSpPr>
        <a:xfrm>
          <a:off x="0" y="0"/>
          <a:ext cx="0" cy="0"/>
          <a:chOff x="0" y="0"/>
          <a:chExt cx="0" cy="0"/>
        </a:xfrm>
      </p:grpSpPr>
      <p:sp>
        <p:nvSpPr>
          <p:cNvPr id="172" name="Google Shape;172;p28"/>
          <p:cNvSpPr txBox="1"/>
          <p:nvPr>
            <p:ph idx="1" type="subTitle"/>
          </p:nvPr>
        </p:nvSpPr>
        <p:spPr>
          <a:xfrm>
            <a:off x="6152224" y="3509049"/>
            <a:ext cx="22740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73" name="Google Shape;173;p28"/>
          <p:cNvSpPr txBox="1"/>
          <p:nvPr>
            <p:ph idx="2" type="subTitle"/>
          </p:nvPr>
        </p:nvSpPr>
        <p:spPr>
          <a:xfrm>
            <a:off x="3434895" y="1576316"/>
            <a:ext cx="22740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74" name="Google Shape;174;p28"/>
          <p:cNvSpPr txBox="1"/>
          <p:nvPr>
            <p:ph idx="3" type="subTitle"/>
          </p:nvPr>
        </p:nvSpPr>
        <p:spPr>
          <a:xfrm>
            <a:off x="719763" y="3509049"/>
            <a:ext cx="2274000" cy="3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p:txBody>
      </p:sp>
      <p:sp>
        <p:nvSpPr>
          <p:cNvPr id="175" name="Google Shape;175;p28"/>
          <p:cNvSpPr txBox="1"/>
          <p:nvPr>
            <p:ph type="title"/>
          </p:nvPr>
        </p:nvSpPr>
        <p:spPr>
          <a:xfrm>
            <a:off x="722375" y="549075"/>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176" name="Google Shape;176;p28"/>
          <p:cNvSpPr txBox="1"/>
          <p:nvPr>
            <p:ph idx="4" type="subTitle"/>
          </p:nvPr>
        </p:nvSpPr>
        <p:spPr>
          <a:xfrm>
            <a:off x="722376" y="3834742"/>
            <a:ext cx="22770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8"/>
          <p:cNvSpPr txBox="1"/>
          <p:nvPr>
            <p:ph idx="5" type="subTitle"/>
          </p:nvPr>
        </p:nvSpPr>
        <p:spPr>
          <a:xfrm>
            <a:off x="3433395" y="1902008"/>
            <a:ext cx="22770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8" name="Google Shape;178;p28"/>
          <p:cNvSpPr txBox="1"/>
          <p:nvPr>
            <p:ph idx="6" type="subTitle"/>
          </p:nvPr>
        </p:nvSpPr>
        <p:spPr>
          <a:xfrm>
            <a:off x="6153912" y="3834742"/>
            <a:ext cx="22770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79" name="Google Shape;179;p28"/>
          <p:cNvGrpSpPr/>
          <p:nvPr/>
        </p:nvGrpSpPr>
        <p:grpSpPr>
          <a:xfrm>
            <a:off x="0" y="264251"/>
            <a:ext cx="9144000" cy="0"/>
            <a:chOff x="0" y="528738"/>
            <a:chExt cx="9144000" cy="0"/>
          </a:xfrm>
        </p:grpSpPr>
        <p:cxnSp>
          <p:nvCxnSpPr>
            <p:cNvPr id="180" name="Google Shape;180;p28"/>
            <p:cNvCxnSpPr/>
            <p:nvPr/>
          </p:nvCxnSpPr>
          <p:spPr>
            <a:xfrm rot="10800000">
              <a:off x="6298800" y="528738"/>
              <a:ext cx="2845200" cy="0"/>
            </a:xfrm>
            <a:prstGeom prst="straightConnector1">
              <a:avLst/>
            </a:prstGeom>
            <a:noFill/>
            <a:ln cap="flat" cmpd="sng" w="19050">
              <a:solidFill>
                <a:schemeClr val="dk2"/>
              </a:solidFill>
              <a:prstDash val="solid"/>
              <a:round/>
              <a:headEnd len="med" w="med" type="none"/>
              <a:tailEnd len="med" w="med" type="none"/>
            </a:ln>
          </p:spPr>
        </p:cxnSp>
        <p:cxnSp>
          <p:nvCxnSpPr>
            <p:cNvPr id="181" name="Google Shape;181;p28"/>
            <p:cNvCxnSpPr/>
            <p:nvPr/>
          </p:nvCxnSpPr>
          <p:spPr>
            <a:xfrm rot="10800000">
              <a:off x="0" y="528738"/>
              <a:ext cx="28452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spTree>
      <p:nvGrpSpPr>
        <p:cNvPr id="182" name="Shape 182"/>
        <p:cNvGrpSpPr/>
        <p:nvPr/>
      </p:nvGrpSpPr>
      <p:grpSpPr>
        <a:xfrm>
          <a:off x="0" y="0"/>
          <a:ext cx="0" cy="0"/>
          <a:chOff x="0" y="0"/>
          <a:chExt cx="0" cy="0"/>
        </a:xfrm>
      </p:grpSpPr>
      <p:sp>
        <p:nvSpPr>
          <p:cNvPr id="183" name="Google Shape;183;p29"/>
          <p:cNvSpPr/>
          <p:nvPr/>
        </p:nvSpPr>
        <p:spPr>
          <a:xfrm>
            <a:off x="6418575" y="539500"/>
            <a:ext cx="2728500" cy="459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type="title"/>
          </p:nvPr>
        </p:nvSpPr>
        <p:spPr>
          <a:xfrm>
            <a:off x="722375" y="549075"/>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85" name="Google Shape;185;p29"/>
          <p:cNvSpPr txBox="1"/>
          <p:nvPr>
            <p:ph idx="1" type="subTitle"/>
          </p:nvPr>
        </p:nvSpPr>
        <p:spPr>
          <a:xfrm>
            <a:off x="713225" y="1222625"/>
            <a:ext cx="3858900" cy="337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186" name="Google Shape;186;p29"/>
          <p:cNvCxnSpPr/>
          <p:nvPr/>
        </p:nvCxnSpPr>
        <p:spPr>
          <a:xfrm>
            <a:off x="9525" y="4889179"/>
            <a:ext cx="5200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187" name="Shape 187"/>
        <p:cNvGrpSpPr/>
        <p:nvPr/>
      </p:nvGrpSpPr>
      <p:grpSpPr>
        <a:xfrm>
          <a:off x="0" y="0"/>
          <a:ext cx="0" cy="0"/>
          <a:chOff x="0" y="0"/>
          <a:chExt cx="0" cy="0"/>
        </a:xfrm>
      </p:grpSpPr>
      <p:sp>
        <p:nvSpPr>
          <p:cNvPr id="188" name="Google Shape;188;p30"/>
          <p:cNvSpPr txBox="1"/>
          <p:nvPr>
            <p:ph type="ctrTitle"/>
          </p:nvPr>
        </p:nvSpPr>
        <p:spPr>
          <a:xfrm>
            <a:off x="3659175" y="649504"/>
            <a:ext cx="47652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9" name="Google Shape;189;p30"/>
          <p:cNvSpPr txBox="1"/>
          <p:nvPr>
            <p:ph idx="1" type="subTitle"/>
          </p:nvPr>
        </p:nvSpPr>
        <p:spPr>
          <a:xfrm>
            <a:off x="4394475" y="15072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0" name="Google Shape;190;p30"/>
          <p:cNvSpPr txBox="1"/>
          <p:nvPr/>
        </p:nvSpPr>
        <p:spPr>
          <a:xfrm>
            <a:off x="4116225"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b="1" lang="en" sz="10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lt1"/>
                </a:solidFill>
                <a:latin typeface="Anaheim"/>
                <a:ea typeface="Anaheim"/>
                <a:cs typeface="Anaheim"/>
                <a:sym typeface="Anaheim"/>
              </a:rPr>
              <a:t>, including icons by </a:t>
            </a:r>
            <a:r>
              <a:rPr b="1" lang="en" sz="10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lt1"/>
                </a:solidFill>
                <a:latin typeface="Anaheim"/>
                <a:ea typeface="Anaheim"/>
                <a:cs typeface="Anaheim"/>
                <a:sym typeface="Anaheim"/>
              </a:rPr>
              <a:t> and infographics &amp; images by </a:t>
            </a:r>
            <a:r>
              <a:rPr b="1" lang="en" sz="10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lt1"/>
              </a:solidFill>
              <a:latin typeface="Anaheim"/>
              <a:ea typeface="Anaheim"/>
              <a:cs typeface="Anaheim"/>
              <a:sym typeface="Anaheim"/>
            </a:endParaRPr>
          </a:p>
        </p:txBody>
      </p:sp>
      <p:sp>
        <p:nvSpPr>
          <p:cNvPr id="191" name="Google Shape;191;p30"/>
          <p:cNvSpPr txBox="1"/>
          <p:nvPr>
            <p:ph idx="2" type="subTitle"/>
          </p:nvPr>
        </p:nvSpPr>
        <p:spPr>
          <a:xfrm>
            <a:off x="4186875"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13225" y="1219150"/>
            <a:ext cx="7699200" cy="3380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3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17" name="Google Shape;17;p4"/>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 name="Google Shape;18;p4"/>
          <p:cNvGrpSpPr/>
          <p:nvPr/>
        </p:nvGrpSpPr>
        <p:grpSpPr>
          <a:xfrm>
            <a:off x="713251" y="294337"/>
            <a:ext cx="7717830" cy="4571128"/>
            <a:chOff x="1077725" y="1006750"/>
            <a:chExt cx="6763500" cy="2730825"/>
          </a:xfrm>
        </p:grpSpPr>
        <p:cxnSp>
          <p:nvCxnSpPr>
            <p:cNvPr id="19" name="Google Shape;19;p4"/>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20" name="Google Shape;20;p4"/>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192" name="Shape 192"/>
        <p:cNvGrpSpPr/>
        <p:nvPr/>
      </p:nvGrpSpPr>
      <p:grpSpPr>
        <a:xfrm>
          <a:off x="0" y="0"/>
          <a:ext cx="0" cy="0"/>
          <a:chOff x="0" y="0"/>
          <a:chExt cx="0" cy="0"/>
        </a:xfrm>
      </p:grpSpPr>
      <p:sp>
        <p:nvSpPr>
          <p:cNvPr id="193" name="Google Shape;193;p31"/>
          <p:cNvSpPr/>
          <p:nvPr/>
        </p:nvSpPr>
        <p:spPr>
          <a:xfrm>
            <a:off x="6418575" y="539500"/>
            <a:ext cx="2728500" cy="459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31"/>
          <p:cNvCxnSpPr/>
          <p:nvPr/>
        </p:nvCxnSpPr>
        <p:spPr>
          <a:xfrm>
            <a:off x="9525" y="4889179"/>
            <a:ext cx="5200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195" name="Shape 195"/>
        <p:cNvGrpSpPr/>
        <p:nvPr/>
      </p:nvGrpSpPr>
      <p:grpSpPr>
        <a:xfrm>
          <a:off x="0" y="0"/>
          <a:ext cx="0" cy="0"/>
          <a:chOff x="0" y="0"/>
          <a:chExt cx="0" cy="0"/>
        </a:xfrm>
      </p:grpSpPr>
      <p:cxnSp>
        <p:nvCxnSpPr>
          <p:cNvPr id="196" name="Google Shape;196;p32"/>
          <p:cNvCxnSpPr/>
          <p:nvPr/>
        </p:nvCxnSpPr>
        <p:spPr>
          <a:xfrm>
            <a:off x="8417887" y="1332600"/>
            <a:ext cx="0" cy="3925200"/>
          </a:xfrm>
          <a:prstGeom prst="straightConnector1">
            <a:avLst/>
          </a:prstGeom>
          <a:noFill/>
          <a:ln cap="flat" cmpd="sng" w="19050">
            <a:solidFill>
              <a:schemeClr val="dk2"/>
            </a:solidFill>
            <a:prstDash val="solid"/>
            <a:round/>
            <a:headEnd len="med" w="med" type="none"/>
            <a:tailEnd len="med" w="med" type="none"/>
          </a:ln>
        </p:spPr>
      </p:cxnSp>
      <p:sp>
        <p:nvSpPr>
          <p:cNvPr id="197" name="Google Shape;197;p32"/>
          <p:cNvSpPr/>
          <p:nvPr/>
        </p:nvSpPr>
        <p:spPr>
          <a:xfrm flipH="1">
            <a:off x="-38" y="2005950"/>
            <a:ext cx="3441900" cy="313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198" name="Shape 198"/>
        <p:cNvGrpSpPr/>
        <p:nvPr/>
      </p:nvGrpSpPr>
      <p:grpSpPr>
        <a:xfrm>
          <a:off x="0" y="0"/>
          <a:ext cx="0" cy="0"/>
          <a:chOff x="0" y="0"/>
          <a:chExt cx="0" cy="0"/>
        </a:xfrm>
      </p:grpSpPr>
      <p:grpSp>
        <p:nvGrpSpPr>
          <p:cNvPr id="199" name="Google Shape;199;p33"/>
          <p:cNvGrpSpPr/>
          <p:nvPr/>
        </p:nvGrpSpPr>
        <p:grpSpPr>
          <a:xfrm>
            <a:off x="713251" y="294337"/>
            <a:ext cx="7717830" cy="4571128"/>
            <a:chOff x="1077725" y="1006750"/>
            <a:chExt cx="6763500" cy="2730825"/>
          </a:xfrm>
        </p:grpSpPr>
        <p:cxnSp>
          <p:nvCxnSpPr>
            <p:cNvPr id="200" name="Google Shape;200;p33"/>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201" name="Google Shape;201;p33"/>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5_1_1_1">
    <p:spTree>
      <p:nvGrpSpPr>
        <p:cNvPr id="202" name="Shape 202"/>
        <p:cNvGrpSpPr/>
        <p:nvPr/>
      </p:nvGrpSpPr>
      <p:grpSpPr>
        <a:xfrm>
          <a:off x="0" y="0"/>
          <a:ext cx="0" cy="0"/>
          <a:chOff x="0" y="0"/>
          <a:chExt cx="0" cy="0"/>
        </a:xfrm>
      </p:grpSpPr>
      <p:cxnSp>
        <p:nvCxnSpPr>
          <p:cNvPr id="203" name="Google Shape;203;p34"/>
          <p:cNvCxnSpPr/>
          <p:nvPr/>
        </p:nvCxnSpPr>
        <p:spPr>
          <a:xfrm>
            <a:off x="8439150" y="-19050"/>
            <a:ext cx="0" cy="4667400"/>
          </a:xfrm>
          <a:prstGeom prst="straightConnector1">
            <a:avLst/>
          </a:prstGeom>
          <a:noFill/>
          <a:ln cap="flat" cmpd="sng" w="19050">
            <a:solidFill>
              <a:schemeClr val="dk2"/>
            </a:solidFill>
            <a:prstDash val="solid"/>
            <a:round/>
            <a:headEnd len="med" w="med" type="none"/>
            <a:tailEnd len="med" w="med" type="none"/>
          </a:ln>
        </p:spPr>
      </p:cxnSp>
      <p:cxnSp>
        <p:nvCxnSpPr>
          <p:cNvPr id="204" name="Google Shape;204;p34"/>
          <p:cNvCxnSpPr/>
          <p:nvPr/>
        </p:nvCxnSpPr>
        <p:spPr>
          <a:xfrm>
            <a:off x="726075" y="1239294"/>
            <a:ext cx="0" cy="3925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1" name="Shape 21"/>
        <p:cNvGrpSpPr/>
        <p:nvPr/>
      </p:nvGrpSpPr>
      <p:grpSpPr>
        <a:xfrm>
          <a:off x="0" y="0"/>
          <a:ext cx="0" cy="0"/>
          <a:chOff x="0" y="0"/>
          <a:chExt cx="0" cy="0"/>
        </a:xfrm>
      </p:grpSpPr>
      <p:sp>
        <p:nvSpPr>
          <p:cNvPr id="22" name="Google Shape;22;p5"/>
          <p:cNvSpPr/>
          <p:nvPr/>
        </p:nvSpPr>
        <p:spPr>
          <a:xfrm>
            <a:off x="5801225" y="536550"/>
            <a:ext cx="2629500" cy="407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p:nvPr/>
        </p:nvSpPr>
        <p:spPr>
          <a:xfrm>
            <a:off x="713225" y="532875"/>
            <a:ext cx="2629500" cy="407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idx="1" type="subTitle"/>
          </p:nvPr>
        </p:nvSpPr>
        <p:spPr>
          <a:xfrm>
            <a:off x="808100" y="2000775"/>
            <a:ext cx="2326200" cy="33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Bebas Neue"/>
              <a:buNone/>
              <a:defRPr sz="20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5" name="Google Shape;25;p5"/>
          <p:cNvSpPr txBox="1"/>
          <p:nvPr>
            <p:ph idx="2" type="subTitle"/>
          </p:nvPr>
        </p:nvSpPr>
        <p:spPr>
          <a:xfrm>
            <a:off x="6009650" y="2000775"/>
            <a:ext cx="2326200" cy="33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Bebas Neue"/>
              <a:buNone/>
              <a:defRPr sz="20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26" name="Google Shape;26;p5"/>
          <p:cNvSpPr txBox="1"/>
          <p:nvPr>
            <p:ph idx="3" type="subTitle"/>
          </p:nvPr>
        </p:nvSpPr>
        <p:spPr>
          <a:xfrm>
            <a:off x="808100" y="2265883"/>
            <a:ext cx="2326200" cy="87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6009575" y="2265883"/>
            <a:ext cx="2326200" cy="87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30" name="Google Shape;30;p6"/>
          <p:cNvCxnSpPr/>
          <p:nvPr/>
        </p:nvCxnSpPr>
        <p:spPr>
          <a:xfrm>
            <a:off x="716350" y="1116100"/>
            <a:ext cx="0" cy="4117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716346" y="535650"/>
            <a:ext cx="3181500" cy="348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2216900" y="1052400"/>
            <a:ext cx="3858900" cy="12756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500"/>
            </a:lvl1pPr>
            <a:lvl2pPr lvl="1" rtl="0">
              <a:spcBef>
                <a:spcPts val="0"/>
              </a:spcBef>
              <a:spcAft>
                <a:spcPts val="0"/>
              </a:spcAft>
              <a:buNone/>
              <a:defRPr sz="3500">
                <a:solidFill>
                  <a:schemeClr val="dk2"/>
                </a:solidFill>
              </a:defRPr>
            </a:lvl2pPr>
            <a:lvl3pPr lvl="2" rtl="0">
              <a:spcBef>
                <a:spcPts val="0"/>
              </a:spcBef>
              <a:spcAft>
                <a:spcPts val="0"/>
              </a:spcAft>
              <a:buNone/>
              <a:defRPr sz="3500">
                <a:solidFill>
                  <a:schemeClr val="dk2"/>
                </a:solidFill>
              </a:defRPr>
            </a:lvl3pPr>
            <a:lvl4pPr lvl="3" rtl="0">
              <a:spcBef>
                <a:spcPts val="0"/>
              </a:spcBef>
              <a:spcAft>
                <a:spcPts val="0"/>
              </a:spcAft>
              <a:buNone/>
              <a:defRPr sz="3500">
                <a:solidFill>
                  <a:schemeClr val="dk2"/>
                </a:solidFill>
              </a:defRPr>
            </a:lvl4pPr>
            <a:lvl5pPr lvl="4" rtl="0">
              <a:spcBef>
                <a:spcPts val="0"/>
              </a:spcBef>
              <a:spcAft>
                <a:spcPts val="0"/>
              </a:spcAft>
              <a:buNone/>
              <a:defRPr sz="3500">
                <a:solidFill>
                  <a:schemeClr val="dk2"/>
                </a:solidFill>
              </a:defRPr>
            </a:lvl5pPr>
            <a:lvl6pPr lvl="5" rtl="0">
              <a:spcBef>
                <a:spcPts val="0"/>
              </a:spcBef>
              <a:spcAft>
                <a:spcPts val="0"/>
              </a:spcAft>
              <a:buNone/>
              <a:defRPr sz="3500">
                <a:solidFill>
                  <a:schemeClr val="dk2"/>
                </a:solidFill>
              </a:defRPr>
            </a:lvl6pPr>
            <a:lvl7pPr lvl="6" rtl="0">
              <a:spcBef>
                <a:spcPts val="0"/>
              </a:spcBef>
              <a:spcAft>
                <a:spcPts val="0"/>
              </a:spcAft>
              <a:buNone/>
              <a:defRPr sz="3500">
                <a:solidFill>
                  <a:schemeClr val="dk2"/>
                </a:solidFill>
              </a:defRPr>
            </a:lvl7pPr>
            <a:lvl8pPr lvl="7" rtl="0">
              <a:spcBef>
                <a:spcPts val="0"/>
              </a:spcBef>
              <a:spcAft>
                <a:spcPts val="0"/>
              </a:spcAft>
              <a:buNone/>
              <a:defRPr sz="3500">
                <a:solidFill>
                  <a:schemeClr val="dk2"/>
                </a:solidFill>
              </a:defRPr>
            </a:lvl8pPr>
            <a:lvl9pPr lvl="8" rtl="0">
              <a:spcBef>
                <a:spcPts val="0"/>
              </a:spcBef>
              <a:spcAft>
                <a:spcPts val="0"/>
              </a:spcAft>
              <a:buNone/>
              <a:defRPr sz="3500">
                <a:solidFill>
                  <a:schemeClr val="dk2"/>
                </a:solidFill>
              </a:defRPr>
            </a:lvl9pPr>
          </a:lstStyle>
          <a:p/>
        </p:txBody>
      </p:sp>
      <p:sp>
        <p:nvSpPr>
          <p:cNvPr id="34" name="Google Shape;34;p7"/>
          <p:cNvSpPr txBox="1"/>
          <p:nvPr>
            <p:ph idx="1" type="subTitle"/>
          </p:nvPr>
        </p:nvSpPr>
        <p:spPr>
          <a:xfrm>
            <a:off x="4571975" y="2571750"/>
            <a:ext cx="3049800" cy="1513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5" name="Google Shape;35;p7"/>
          <p:cNvCxnSpPr/>
          <p:nvPr/>
        </p:nvCxnSpPr>
        <p:spPr>
          <a:xfrm>
            <a:off x="713251" y="4865465"/>
            <a:ext cx="7717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684479" y="1364525"/>
            <a:ext cx="5779500" cy="24057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65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5076475" y="1642525"/>
            <a:ext cx="27627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solidFill>
                  <a:schemeClr val="dk2"/>
                </a:solidFill>
              </a:defRPr>
            </a:lvl2pPr>
            <a:lvl3pPr lvl="2" rtl="0" algn="ctr">
              <a:spcBef>
                <a:spcPts val="0"/>
              </a:spcBef>
              <a:spcAft>
                <a:spcPts val="0"/>
              </a:spcAft>
              <a:buNone/>
              <a:defRPr>
                <a:solidFill>
                  <a:schemeClr val="dk2"/>
                </a:solidFill>
              </a:defRPr>
            </a:lvl3pPr>
            <a:lvl4pPr lvl="3" rtl="0" algn="ctr">
              <a:spcBef>
                <a:spcPts val="0"/>
              </a:spcBef>
              <a:spcAft>
                <a:spcPts val="0"/>
              </a:spcAft>
              <a:buNone/>
              <a:defRPr>
                <a:solidFill>
                  <a:schemeClr val="dk2"/>
                </a:solidFill>
              </a:defRPr>
            </a:lvl4pPr>
            <a:lvl5pPr lvl="4" rtl="0" algn="ctr">
              <a:spcBef>
                <a:spcPts val="0"/>
              </a:spcBef>
              <a:spcAft>
                <a:spcPts val="0"/>
              </a:spcAft>
              <a:buNone/>
              <a:defRPr>
                <a:solidFill>
                  <a:schemeClr val="dk2"/>
                </a:solidFill>
              </a:defRPr>
            </a:lvl5pPr>
            <a:lvl6pPr lvl="5" rtl="0" algn="ctr">
              <a:spcBef>
                <a:spcPts val="0"/>
              </a:spcBef>
              <a:spcAft>
                <a:spcPts val="0"/>
              </a:spcAft>
              <a:buNone/>
              <a:defRPr>
                <a:solidFill>
                  <a:schemeClr val="dk2"/>
                </a:solidFill>
              </a:defRPr>
            </a:lvl6pPr>
            <a:lvl7pPr lvl="6" rtl="0" algn="ctr">
              <a:spcBef>
                <a:spcPts val="0"/>
              </a:spcBef>
              <a:spcAft>
                <a:spcPts val="0"/>
              </a:spcAft>
              <a:buNone/>
              <a:defRPr>
                <a:solidFill>
                  <a:schemeClr val="dk2"/>
                </a:solidFill>
              </a:defRPr>
            </a:lvl7pPr>
            <a:lvl8pPr lvl="7" rtl="0" algn="ctr">
              <a:spcBef>
                <a:spcPts val="0"/>
              </a:spcBef>
              <a:spcAft>
                <a:spcPts val="0"/>
              </a:spcAft>
              <a:buNone/>
              <a:defRPr>
                <a:solidFill>
                  <a:schemeClr val="dk2"/>
                </a:solidFill>
              </a:defRPr>
            </a:lvl8pPr>
            <a:lvl9pPr lvl="8" rtl="0" algn="ctr">
              <a:spcBef>
                <a:spcPts val="0"/>
              </a:spcBef>
              <a:spcAft>
                <a:spcPts val="0"/>
              </a:spcAft>
              <a:buNone/>
              <a:defRPr>
                <a:solidFill>
                  <a:schemeClr val="dk2"/>
                </a:solidFill>
              </a:defRPr>
            </a:lvl9pPr>
          </a:lstStyle>
          <a:p/>
        </p:txBody>
      </p:sp>
      <p:sp>
        <p:nvSpPr>
          <p:cNvPr id="40" name="Google Shape;40;p9"/>
          <p:cNvSpPr txBox="1"/>
          <p:nvPr>
            <p:ph idx="1" type="body"/>
          </p:nvPr>
        </p:nvSpPr>
        <p:spPr>
          <a:xfrm>
            <a:off x="5076475" y="2286000"/>
            <a:ext cx="2762700" cy="1273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cxnSp>
        <p:nvCxnSpPr>
          <p:cNvPr id="41" name="Google Shape;41;p9"/>
          <p:cNvCxnSpPr/>
          <p:nvPr/>
        </p:nvCxnSpPr>
        <p:spPr>
          <a:xfrm>
            <a:off x="-12900" y="4870919"/>
            <a:ext cx="9181200" cy="0"/>
          </a:xfrm>
          <a:prstGeom prst="straightConnector1">
            <a:avLst/>
          </a:prstGeom>
          <a:noFill/>
          <a:ln cap="flat" cmpd="sng" w="19050">
            <a:solidFill>
              <a:schemeClr val="dk2"/>
            </a:solidFill>
            <a:prstDash val="solid"/>
            <a:round/>
            <a:headEnd len="med" w="med" type="none"/>
            <a:tailEnd len="med" w="med" type="none"/>
          </a:ln>
        </p:spPr>
      </p:cxnSp>
      <p:cxnSp>
        <p:nvCxnSpPr>
          <p:cNvPr id="42" name="Google Shape;42;p9"/>
          <p:cNvCxnSpPr/>
          <p:nvPr/>
        </p:nvCxnSpPr>
        <p:spPr>
          <a:xfrm>
            <a:off x="4930525" y="260130"/>
            <a:ext cx="4227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717200" y="1394350"/>
            <a:ext cx="2303100" cy="27963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Font typeface="Black Ops One"/>
              <a:buNone/>
              <a:defRPr sz="2800">
                <a:solidFill>
                  <a:schemeClr val="lt1"/>
                </a:solidFill>
                <a:latin typeface="Marcellus"/>
                <a:ea typeface="Marcellus"/>
                <a:cs typeface="Marcellus"/>
                <a:sym typeface="Marcellu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Marcellus"/>
              <a:buNone/>
              <a:defRPr sz="2800">
                <a:solidFill>
                  <a:schemeClr val="dk1"/>
                </a:solidFill>
                <a:latin typeface="Marcellus"/>
                <a:ea typeface="Marcellus"/>
                <a:cs typeface="Marcellus"/>
                <a:sym typeface="Marcellus"/>
              </a:defRPr>
            </a:lvl1pPr>
            <a:lvl2pPr lvl="1">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pic>
        <p:nvPicPr>
          <p:cNvPr id="209" name="Google Shape;209;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0" name="Google Shape;210;p35"/>
          <p:cNvSpPr/>
          <p:nvPr/>
        </p:nvSpPr>
        <p:spPr>
          <a:xfrm>
            <a:off x="-6450" y="-19350"/>
            <a:ext cx="9150600" cy="5163000"/>
          </a:xfrm>
          <a:prstGeom prst="rect">
            <a:avLst/>
          </a:prstGeom>
          <a:solidFill>
            <a:srgbClr val="212121">
              <a:alpha val="8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ph idx="1" type="subTitle"/>
          </p:nvPr>
        </p:nvSpPr>
        <p:spPr>
          <a:xfrm>
            <a:off x="2549550" y="3044591"/>
            <a:ext cx="3903900" cy="16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GROUP 7</a:t>
            </a:r>
            <a:endParaRPr b="1"/>
          </a:p>
          <a:p>
            <a:pPr indent="0" lvl="0" marL="0" rtl="0" algn="ctr">
              <a:spcBef>
                <a:spcPts val="0"/>
              </a:spcBef>
              <a:spcAft>
                <a:spcPts val="0"/>
              </a:spcAft>
              <a:buNone/>
            </a:pPr>
            <a:r>
              <a:rPr lang="en"/>
              <a:t>Phyllis Yen (U2110949L)</a:t>
            </a:r>
            <a:endParaRPr/>
          </a:p>
          <a:p>
            <a:pPr indent="0" lvl="0" marL="0" rtl="0" algn="ctr">
              <a:spcBef>
                <a:spcPts val="0"/>
              </a:spcBef>
              <a:spcAft>
                <a:spcPts val="0"/>
              </a:spcAft>
              <a:buNone/>
            </a:pPr>
            <a:r>
              <a:rPr lang="en"/>
              <a:t>Khoo Yu Zhen (U2110948J)</a:t>
            </a:r>
            <a:endParaRPr/>
          </a:p>
          <a:p>
            <a:pPr indent="0" lvl="0" marL="0" rtl="0" algn="ctr">
              <a:spcBef>
                <a:spcPts val="0"/>
              </a:spcBef>
              <a:spcAft>
                <a:spcPts val="0"/>
              </a:spcAft>
              <a:buNone/>
            </a:pPr>
            <a:r>
              <a:rPr lang="en"/>
              <a:t>Tan Yi Hui, Brenda (U2110207C)</a:t>
            </a:r>
            <a:endParaRPr/>
          </a:p>
          <a:p>
            <a:pPr indent="0" lvl="0" marL="0" rtl="0" algn="ctr">
              <a:spcBef>
                <a:spcPts val="0"/>
              </a:spcBef>
              <a:spcAft>
                <a:spcPts val="0"/>
              </a:spcAft>
              <a:buNone/>
            </a:pPr>
            <a:r>
              <a:rPr lang="en"/>
              <a:t>Grace Lim Wan Yu (U2010635G)</a:t>
            </a:r>
            <a:endParaRPr/>
          </a:p>
          <a:p>
            <a:pPr indent="0" lvl="0" marL="0" rtl="0" algn="ctr">
              <a:spcBef>
                <a:spcPts val="0"/>
              </a:spcBef>
              <a:spcAft>
                <a:spcPts val="0"/>
              </a:spcAft>
              <a:buNone/>
            </a:pPr>
            <a:r>
              <a:rPr lang="en"/>
              <a:t>Brennan Tay Yu Zhe (U2110523D)</a:t>
            </a:r>
            <a:endParaRPr/>
          </a:p>
          <a:p>
            <a:pPr indent="0" lvl="0" marL="0" rtl="0" algn="ctr">
              <a:spcBef>
                <a:spcPts val="0"/>
              </a:spcBef>
              <a:spcAft>
                <a:spcPts val="0"/>
              </a:spcAft>
              <a:buNone/>
            </a:pPr>
            <a:r>
              <a:t/>
            </a:r>
            <a:endParaRPr/>
          </a:p>
        </p:txBody>
      </p:sp>
      <p:sp>
        <p:nvSpPr>
          <p:cNvPr id="212" name="Google Shape;212;p35"/>
          <p:cNvSpPr txBox="1"/>
          <p:nvPr>
            <p:ph type="ctrTitle"/>
          </p:nvPr>
        </p:nvSpPr>
        <p:spPr>
          <a:xfrm>
            <a:off x="1762075" y="1181300"/>
            <a:ext cx="6016800" cy="14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Analytics for Hotel Management</a:t>
            </a:r>
            <a:endParaRPr/>
          </a:p>
        </p:txBody>
      </p:sp>
      <p:grpSp>
        <p:nvGrpSpPr>
          <p:cNvPr id="213" name="Google Shape;213;p35"/>
          <p:cNvGrpSpPr/>
          <p:nvPr/>
        </p:nvGrpSpPr>
        <p:grpSpPr>
          <a:xfrm>
            <a:off x="1187425" y="968077"/>
            <a:ext cx="6763500" cy="1855049"/>
            <a:chOff x="1077725" y="1006750"/>
            <a:chExt cx="6763500" cy="2730825"/>
          </a:xfrm>
        </p:grpSpPr>
        <p:cxnSp>
          <p:nvCxnSpPr>
            <p:cNvPr id="214" name="Google Shape;214;p35"/>
            <p:cNvCxnSpPr/>
            <p:nvPr/>
          </p:nvCxnSpPr>
          <p:spPr>
            <a:xfrm>
              <a:off x="1077725"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215" name="Google Shape;215;p35"/>
            <p:cNvCxnSpPr/>
            <p:nvPr/>
          </p:nvCxnSpPr>
          <p:spPr>
            <a:xfrm>
              <a:off x="1077725"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idx="4294967295" type="title"/>
          </p:nvPr>
        </p:nvSpPr>
        <p:spPr>
          <a:xfrm>
            <a:off x="400575" y="5083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 In Tableau</a:t>
            </a:r>
            <a:endParaRPr/>
          </a:p>
        </p:txBody>
      </p:sp>
      <p:sp>
        <p:nvSpPr>
          <p:cNvPr id="356" name="Google Shape;356;p44"/>
          <p:cNvSpPr txBox="1"/>
          <p:nvPr>
            <p:ph idx="4294967295" type="subTitle"/>
          </p:nvPr>
        </p:nvSpPr>
        <p:spPr>
          <a:xfrm>
            <a:off x="400575" y="1201825"/>
            <a:ext cx="3456900" cy="24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3</a:t>
            </a:r>
            <a:r>
              <a:rPr lang="en"/>
              <a:t> dashboards created with relation to booking, timing &amp; special request, market segment</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Benefits:</a:t>
            </a:r>
            <a:endParaRPr/>
          </a:p>
          <a:p>
            <a:pPr indent="-317500" lvl="0" marL="457200" rtl="0" algn="l">
              <a:spcBef>
                <a:spcPts val="0"/>
              </a:spcBef>
              <a:spcAft>
                <a:spcPts val="0"/>
              </a:spcAft>
              <a:buSzPts val="1400"/>
              <a:buChar char="●"/>
            </a:pPr>
            <a:r>
              <a:rPr lang="en"/>
              <a:t>Provide insights about customers behaviour  </a:t>
            </a:r>
            <a:endParaRPr/>
          </a:p>
          <a:p>
            <a:pPr indent="-317500" lvl="0" marL="457200" rtl="0" algn="l">
              <a:spcBef>
                <a:spcPts val="0"/>
              </a:spcBef>
              <a:spcAft>
                <a:spcPts val="0"/>
              </a:spcAft>
              <a:buSzPts val="1400"/>
              <a:buChar char="●"/>
            </a:pPr>
            <a:r>
              <a:rPr lang="en"/>
              <a:t>Know how to market to for different </a:t>
            </a:r>
            <a:r>
              <a:rPr lang="en"/>
              <a:t>segments </a:t>
            </a:r>
            <a:r>
              <a:rPr lang="en"/>
              <a:t> </a:t>
            </a:r>
            <a:endParaRPr/>
          </a:p>
          <a:p>
            <a:pPr indent="-317500" lvl="0" marL="457200" rtl="0" algn="l">
              <a:spcBef>
                <a:spcPts val="0"/>
              </a:spcBef>
              <a:spcAft>
                <a:spcPts val="0"/>
              </a:spcAft>
              <a:buSzPts val="1400"/>
              <a:buChar char="●"/>
            </a:pPr>
            <a:r>
              <a:rPr lang="en"/>
              <a:t>Increasing in more booking </a:t>
            </a:r>
            <a:r>
              <a:rPr lang="en"/>
              <a:t>transactions</a:t>
            </a:r>
            <a:endParaRPr/>
          </a:p>
        </p:txBody>
      </p:sp>
      <p:pic>
        <p:nvPicPr>
          <p:cNvPr id="357" name="Google Shape;357;p44"/>
          <p:cNvPicPr preferRelativeResize="0"/>
          <p:nvPr/>
        </p:nvPicPr>
        <p:blipFill>
          <a:blip r:embed="rId3">
            <a:alphaModFix/>
          </a:blip>
          <a:stretch>
            <a:fillRect/>
          </a:stretch>
        </p:blipFill>
        <p:spPr>
          <a:xfrm>
            <a:off x="4019975" y="986500"/>
            <a:ext cx="4981727" cy="3734472"/>
          </a:xfrm>
          <a:prstGeom prst="rect">
            <a:avLst/>
          </a:prstGeom>
          <a:noFill/>
          <a:ln>
            <a:noFill/>
          </a:ln>
        </p:spPr>
      </p:pic>
      <p:sp>
        <p:nvSpPr>
          <p:cNvPr id="358" name="Google Shape;358;p44"/>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Brenda</a:t>
            </a:r>
            <a:endParaRPr i="1">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5"/>
          <p:cNvSpPr/>
          <p:nvPr/>
        </p:nvSpPr>
        <p:spPr>
          <a:xfrm>
            <a:off x="275" y="-193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p:nvPr/>
        </p:nvCxnSpPr>
        <p:spPr>
          <a:xfrm>
            <a:off x="1435258" y="1162700"/>
            <a:ext cx="2306100" cy="0"/>
          </a:xfrm>
          <a:prstGeom prst="straightConnector1">
            <a:avLst/>
          </a:prstGeom>
          <a:noFill/>
          <a:ln cap="flat" cmpd="sng" w="19050">
            <a:solidFill>
              <a:schemeClr val="dk2"/>
            </a:solidFill>
            <a:prstDash val="solid"/>
            <a:round/>
            <a:headEnd len="med" w="med" type="none"/>
            <a:tailEnd len="med" w="med" type="none"/>
          </a:ln>
        </p:spPr>
      </p:cxnSp>
      <p:cxnSp>
        <p:nvCxnSpPr>
          <p:cNvPr id="365" name="Google Shape;365;p45"/>
          <p:cNvCxnSpPr/>
          <p:nvPr/>
        </p:nvCxnSpPr>
        <p:spPr>
          <a:xfrm>
            <a:off x="1495658" y="3980800"/>
            <a:ext cx="2303400" cy="0"/>
          </a:xfrm>
          <a:prstGeom prst="straightConnector1">
            <a:avLst/>
          </a:prstGeom>
          <a:noFill/>
          <a:ln cap="flat" cmpd="sng" w="19050">
            <a:solidFill>
              <a:schemeClr val="dk2"/>
            </a:solidFill>
            <a:prstDash val="solid"/>
            <a:round/>
            <a:headEnd len="med" w="med" type="none"/>
            <a:tailEnd len="med" w="med" type="none"/>
          </a:ln>
        </p:spPr>
      </p:cxnSp>
      <p:sp>
        <p:nvSpPr>
          <p:cNvPr id="366" name="Google Shape;366;p45"/>
          <p:cNvSpPr txBox="1"/>
          <p:nvPr>
            <p:ph idx="4294967295" type="title"/>
          </p:nvPr>
        </p:nvSpPr>
        <p:spPr>
          <a:xfrm>
            <a:off x="483200" y="2132824"/>
            <a:ext cx="42102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DATA MODELING</a:t>
            </a:r>
            <a:endParaRPr sz="4800">
              <a:solidFill>
                <a:schemeClr val="lt1"/>
              </a:solidFill>
            </a:endParaRPr>
          </a:p>
        </p:txBody>
      </p:sp>
      <p:sp>
        <p:nvSpPr>
          <p:cNvPr id="367" name="Google Shape;367;p45"/>
          <p:cNvSpPr txBox="1"/>
          <p:nvPr>
            <p:ph idx="4294967295" type="title"/>
          </p:nvPr>
        </p:nvSpPr>
        <p:spPr>
          <a:xfrm>
            <a:off x="618053" y="1255525"/>
            <a:ext cx="3940500" cy="98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2"/>
                </a:solidFill>
              </a:rPr>
              <a:t>Hotel Customer</a:t>
            </a:r>
            <a:endParaRPr sz="3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373" name="Google Shape;373;p46"/>
          <p:cNvSpPr txBox="1"/>
          <p:nvPr/>
        </p:nvSpPr>
        <p:spPr>
          <a:xfrm>
            <a:off x="713225" y="2700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hlink"/>
                </a:solidFill>
                <a:latin typeface="Marcellus"/>
                <a:ea typeface="Marcellus"/>
                <a:cs typeface="Marcellus"/>
                <a:sym typeface="Marcellus"/>
              </a:rPr>
              <a:t>Variables Selection</a:t>
            </a:r>
            <a:endParaRPr sz="1800"/>
          </a:p>
        </p:txBody>
      </p:sp>
      <p:sp>
        <p:nvSpPr>
          <p:cNvPr id="374" name="Google Shape;374;p46"/>
          <p:cNvSpPr txBox="1"/>
          <p:nvPr/>
        </p:nvSpPr>
        <p:spPr>
          <a:xfrm>
            <a:off x="713225" y="3205600"/>
            <a:ext cx="7342200" cy="1177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Numeric variables:</a:t>
            </a:r>
            <a:endParaRPr sz="1500">
              <a:latin typeface="Anaheim"/>
              <a:ea typeface="Anaheim"/>
              <a:cs typeface="Anaheim"/>
              <a:sym typeface="Anaheim"/>
            </a:endParaRPr>
          </a:p>
          <a:p>
            <a:pPr indent="-323850" lvl="1" marL="914400" rtl="0" algn="l">
              <a:lnSpc>
                <a:spcPct val="115000"/>
              </a:lnSpc>
              <a:spcBef>
                <a:spcPts val="0"/>
              </a:spcBef>
              <a:spcAft>
                <a:spcPts val="0"/>
              </a:spcAft>
              <a:buSzPts val="1500"/>
              <a:buFont typeface="Anaheim"/>
              <a:buChar char="○"/>
            </a:pPr>
            <a:r>
              <a:rPr lang="en" sz="1500">
                <a:solidFill>
                  <a:schemeClr val="hlink"/>
                </a:solidFill>
                <a:latin typeface="Anaheim"/>
                <a:ea typeface="Anaheim"/>
                <a:cs typeface="Anaheim"/>
                <a:sym typeface="Anaheim"/>
              </a:rPr>
              <a:t>[AverageLeadTime], [LodgingRevenue], [OtherRevenue], [RoomNights], [NumSR]</a:t>
            </a:r>
            <a:endParaRPr sz="1500">
              <a:solidFill>
                <a:schemeClr val="hlink"/>
              </a:solidFill>
              <a:latin typeface="Anaheim"/>
              <a:ea typeface="Anaheim"/>
              <a:cs typeface="Anaheim"/>
              <a:sym typeface="Anaheim"/>
            </a:endParaRPr>
          </a:p>
          <a:p>
            <a:pPr indent="-323850" lvl="0" marL="457200" rtl="0" algn="l">
              <a:lnSpc>
                <a:spcPct val="115000"/>
              </a:lnSpc>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Factor </a:t>
            </a:r>
            <a:r>
              <a:rPr lang="en" sz="1500">
                <a:solidFill>
                  <a:schemeClr val="hlink"/>
                </a:solidFill>
                <a:latin typeface="Anaheim"/>
                <a:ea typeface="Anaheim"/>
                <a:cs typeface="Anaheim"/>
                <a:sym typeface="Anaheim"/>
              </a:rPr>
              <a:t>variable</a:t>
            </a:r>
            <a:r>
              <a:rPr lang="en" sz="1500">
                <a:solidFill>
                  <a:schemeClr val="hlink"/>
                </a:solidFill>
                <a:latin typeface="Anaheim"/>
                <a:ea typeface="Anaheim"/>
                <a:cs typeface="Anaheim"/>
                <a:sym typeface="Anaheim"/>
              </a:rPr>
              <a:t>:</a:t>
            </a:r>
            <a:endParaRPr sz="1500">
              <a:solidFill>
                <a:schemeClr val="hlink"/>
              </a:solidFill>
              <a:latin typeface="Anaheim"/>
              <a:ea typeface="Anaheim"/>
              <a:cs typeface="Anaheim"/>
              <a:sym typeface="Anaheim"/>
            </a:endParaRPr>
          </a:p>
          <a:p>
            <a:pPr indent="-323850" lvl="1" marL="914400" rtl="0" algn="l">
              <a:lnSpc>
                <a:spcPct val="115000"/>
              </a:lnSpc>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[DistributionChannel]</a:t>
            </a:r>
            <a:endParaRPr sz="1500">
              <a:solidFill>
                <a:schemeClr val="hlink"/>
              </a:solidFill>
              <a:latin typeface="Anaheim"/>
              <a:ea typeface="Anaheim"/>
              <a:cs typeface="Anaheim"/>
              <a:sym typeface="Anaheim"/>
            </a:endParaRPr>
          </a:p>
        </p:txBody>
      </p:sp>
      <p:sp>
        <p:nvSpPr>
          <p:cNvPr id="375" name="Google Shape;375;p46"/>
          <p:cNvSpPr txBox="1"/>
          <p:nvPr/>
        </p:nvSpPr>
        <p:spPr>
          <a:xfrm>
            <a:off x="713225" y="12931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hlink"/>
                </a:solidFill>
                <a:latin typeface="Marcellus"/>
                <a:ea typeface="Marcellus"/>
                <a:cs typeface="Marcellus"/>
                <a:sym typeface="Marcellus"/>
              </a:rPr>
              <a:t>Random Sampling</a:t>
            </a:r>
            <a:endParaRPr sz="1800"/>
          </a:p>
        </p:txBody>
      </p:sp>
      <p:sp>
        <p:nvSpPr>
          <p:cNvPr id="376" name="Google Shape;376;p46"/>
          <p:cNvSpPr txBox="1"/>
          <p:nvPr/>
        </p:nvSpPr>
        <p:spPr>
          <a:xfrm>
            <a:off x="825350" y="1754825"/>
            <a:ext cx="73422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10% of original dataset </a:t>
            </a:r>
            <a:endParaRPr sz="1500">
              <a:latin typeface="Anaheim"/>
              <a:ea typeface="Anaheim"/>
              <a:cs typeface="Anaheim"/>
              <a:sym typeface="Anaheim"/>
            </a:endParaRPr>
          </a:p>
          <a:p>
            <a:pPr indent="-323850" lvl="1" marL="914400" rtl="0" algn="l">
              <a:spcBef>
                <a:spcPts val="0"/>
              </a:spcBef>
              <a:spcAft>
                <a:spcPts val="0"/>
              </a:spcAft>
              <a:buSzPts val="1500"/>
              <a:buFont typeface="Anaheim"/>
              <a:buChar char="○"/>
            </a:pPr>
            <a:r>
              <a:rPr lang="en" sz="1500">
                <a:latin typeface="Anaheim"/>
                <a:ea typeface="Anaheim"/>
                <a:cs typeface="Anaheim"/>
                <a:sym typeface="Anaheim"/>
              </a:rPr>
              <a:t>8400 instances </a:t>
            </a:r>
            <a:endParaRPr sz="1500">
              <a:latin typeface="Anaheim"/>
              <a:ea typeface="Anaheim"/>
              <a:cs typeface="Anaheim"/>
              <a:sym typeface="Anaheim"/>
            </a:endParaRPr>
          </a:p>
        </p:txBody>
      </p:sp>
      <p:sp>
        <p:nvSpPr>
          <p:cNvPr id="377" name="Google Shape;377;p46"/>
          <p:cNvSpPr txBox="1"/>
          <p:nvPr/>
        </p:nvSpPr>
        <p:spPr>
          <a:xfrm>
            <a:off x="7399800" y="265975"/>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383" name="Google Shape;383;p47"/>
          <p:cNvSpPr txBox="1"/>
          <p:nvPr/>
        </p:nvSpPr>
        <p:spPr>
          <a:xfrm>
            <a:off x="803800" y="1215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Optimal Clusters</a:t>
            </a:r>
            <a:endParaRPr sz="1800"/>
          </a:p>
        </p:txBody>
      </p:sp>
      <p:sp>
        <p:nvSpPr>
          <p:cNvPr id="384" name="Google Shape;384;p47"/>
          <p:cNvSpPr txBox="1"/>
          <p:nvPr/>
        </p:nvSpPr>
        <p:spPr>
          <a:xfrm>
            <a:off x="885750" y="1579650"/>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arcellus"/>
              <a:buChar char="●"/>
            </a:pPr>
            <a:r>
              <a:rPr lang="en" sz="1600">
                <a:latin typeface="Marcellus"/>
                <a:ea typeface="Marcellus"/>
                <a:cs typeface="Marcellus"/>
                <a:sym typeface="Marcellus"/>
              </a:rPr>
              <a:t>Elbow method</a:t>
            </a:r>
            <a:endParaRPr sz="1600">
              <a:latin typeface="Marcellus"/>
              <a:ea typeface="Marcellus"/>
              <a:cs typeface="Marcellus"/>
              <a:sym typeface="Marcellus"/>
            </a:endParaRPr>
          </a:p>
        </p:txBody>
      </p:sp>
      <p:sp>
        <p:nvSpPr>
          <p:cNvPr id="385" name="Google Shape;385;p47"/>
          <p:cNvSpPr txBox="1"/>
          <p:nvPr/>
        </p:nvSpPr>
        <p:spPr>
          <a:xfrm>
            <a:off x="5892825" y="2620950"/>
            <a:ext cx="28944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Optimal clusters: 4</a:t>
            </a:r>
            <a:endParaRPr sz="1500">
              <a:latin typeface="Anaheim"/>
              <a:ea typeface="Anaheim"/>
              <a:cs typeface="Anaheim"/>
              <a:sym typeface="Anaheim"/>
            </a:endParaRPr>
          </a:p>
          <a:p>
            <a:pPr indent="0" lvl="0" marL="0" rtl="0" algn="l">
              <a:spcBef>
                <a:spcPts val="0"/>
              </a:spcBef>
              <a:spcAft>
                <a:spcPts val="0"/>
              </a:spcAft>
              <a:buNone/>
            </a:pPr>
            <a:r>
              <a:t/>
            </a:r>
            <a:endParaRPr sz="1500">
              <a:latin typeface="Anaheim"/>
              <a:ea typeface="Anaheim"/>
              <a:cs typeface="Anaheim"/>
              <a:sym typeface="Anaheim"/>
            </a:endParaRPr>
          </a:p>
          <a:p>
            <a:pPr indent="-323850" lvl="0" marL="457200" rtl="0" algn="l">
              <a:spcBef>
                <a:spcPts val="0"/>
              </a:spcBef>
              <a:spcAft>
                <a:spcPts val="0"/>
              </a:spcAft>
              <a:buSzPts val="1500"/>
              <a:buFont typeface="Anaheim"/>
              <a:buChar char="●"/>
            </a:pPr>
            <a:r>
              <a:rPr lang="en" sz="1500">
                <a:latin typeface="Anaheim"/>
                <a:ea typeface="Anaheim"/>
                <a:cs typeface="Anaheim"/>
                <a:sym typeface="Anaheim"/>
              </a:rPr>
              <a:t>k ≥ 5 provides </a:t>
            </a:r>
            <a:r>
              <a:rPr lang="en" sz="1500">
                <a:latin typeface="Anaheim"/>
                <a:ea typeface="Anaheim"/>
                <a:cs typeface="Anaheim"/>
                <a:sym typeface="Anaheim"/>
              </a:rPr>
              <a:t>diminishing</a:t>
            </a:r>
            <a:r>
              <a:rPr lang="en" sz="1500">
                <a:latin typeface="Anaheim"/>
                <a:ea typeface="Anaheim"/>
                <a:cs typeface="Anaheim"/>
                <a:sym typeface="Anaheim"/>
              </a:rPr>
              <a:t> returns on sum of squares</a:t>
            </a:r>
            <a:endParaRPr sz="1500">
              <a:latin typeface="Anaheim"/>
              <a:ea typeface="Anaheim"/>
              <a:cs typeface="Anaheim"/>
              <a:sym typeface="Anaheim"/>
            </a:endParaRPr>
          </a:p>
          <a:p>
            <a:pPr indent="0" lvl="0" marL="0" rtl="0" algn="l">
              <a:spcBef>
                <a:spcPts val="0"/>
              </a:spcBef>
              <a:spcAft>
                <a:spcPts val="0"/>
              </a:spcAft>
              <a:buNone/>
            </a:pPr>
            <a:r>
              <a:t/>
            </a:r>
            <a:endParaRPr sz="1500">
              <a:latin typeface="Anaheim"/>
              <a:ea typeface="Anaheim"/>
              <a:cs typeface="Anaheim"/>
              <a:sym typeface="Anaheim"/>
            </a:endParaRPr>
          </a:p>
          <a:p>
            <a:pPr indent="-323850" lvl="0" marL="457200" rtl="0" algn="l">
              <a:spcBef>
                <a:spcPts val="0"/>
              </a:spcBef>
              <a:spcAft>
                <a:spcPts val="0"/>
              </a:spcAft>
              <a:buSzPts val="1500"/>
              <a:buFont typeface="Anaheim"/>
              <a:buChar char="●"/>
            </a:pPr>
            <a:r>
              <a:rPr lang="en" sz="1500">
                <a:latin typeface="Anaheim"/>
                <a:ea typeface="Anaheim"/>
                <a:cs typeface="Anaheim"/>
                <a:sym typeface="Anaheim"/>
              </a:rPr>
              <a:t>However “elbow” is not obvious</a:t>
            </a:r>
            <a:endParaRPr sz="1500">
              <a:latin typeface="Anaheim"/>
              <a:ea typeface="Anaheim"/>
              <a:cs typeface="Anaheim"/>
              <a:sym typeface="Anaheim"/>
            </a:endParaRPr>
          </a:p>
        </p:txBody>
      </p:sp>
      <p:pic>
        <p:nvPicPr>
          <p:cNvPr id="386" name="Google Shape;386;p47"/>
          <p:cNvPicPr preferRelativeResize="0"/>
          <p:nvPr/>
        </p:nvPicPr>
        <p:blipFill>
          <a:blip r:embed="rId3">
            <a:alphaModFix/>
          </a:blip>
          <a:stretch>
            <a:fillRect/>
          </a:stretch>
        </p:blipFill>
        <p:spPr>
          <a:xfrm>
            <a:off x="885750" y="2092700"/>
            <a:ext cx="4564200" cy="2857425"/>
          </a:xfrm>
          <a:prstGeom prst="rect">
            <a:avLst/>
          </a:prstGeom>
          <a:noFill/>
          <a:ln>
            <a:noFill/>
          </a:ln>
        </p:spPr>
      </p:pic>
      <p:sp>
        <p:nvSpPr>
          <p:cNvPr id="387" name="Google Shape;387;p47"/>
          <p:cNvSpPr/>
          <p:nvPr/>
        </p:nvSpPr>
        <p:spPr>
          <a:xfrm>
            <a:off x="2706675" y="3511950"/>
            <a:ext cx="357600" cy="33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7"/>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394" name="Google Shape;394;p48"/>
          <p:cNvSpPr txBox="1"/>
          <p:nvPr/>
        </p:nvSpPr>
        <p:spPr>
          <a:xfrm>
            <a:off x="803800" y="1215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Optimal Clusters</a:t>
            </a:r>
            <a:endParaRPr sz="1800"/>
          </a:p>
        </p:txBody>
      </p:sp>
      <p:sp>
        <p:nvSpPr>
          <p:cNvPr id="395" name="Google Shape;395;p48"/>
          <p:cNvSpPr txBox="1"/>
          <p:nvPr/>
        </p:nvSpPr>
        <p:spPr>
          <a:xfrm>
            <a:off x="885750" y="1579650"/>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arcellus"/>
              <a:buChar char="●"/>
            </a:pPr>
            <a:r>
              <a:rPr lang="en" sz="1600">
                <a:latin typeface="Marcellus"/>
                <a:ea typeface="Marcellus"/>
                <a:cs typeface="Marcellus"/>
                <a:sym typeface="Marcellus"/>
              </a:rPr>
              <a:t>Silhouette</a:t>
            </a:r>
            <a:r>
              <a:rPr lang="en" sz="1600">
                <a:latin typeface="Marcellus"/>
                <a:ea typeface="Marcellus"/>
                <a:cs typeface="Marcellus"/>
                <a:sym typeface="Marcellus"/>
              </a:rPr>
              <a:t> method</a:t>
            </a:r>
            <a:endParaRPr sz="1600">
              <a:latin typeface="Marcellus"/>
              <a:ea typeface="Marcellus"/>
              <a:cs typeface="Marcellus"/>
              <a:sym typeface="Marcellus"/>
            </a:endParaRPr>
          </a:p>
        </p:txBody>
      </p:sp>
      <p:pic>
        <p:nvPicPr>
          <p:cNvPr id="396" name="Google Shape;396;p48"/>
          <p:cNvPicPr preferRelativeResize="0"/>
          <p:nvPr/>
        </p:nvPicPr>
        <p:blipFill>
          <a:blip r:embed="rId3">
            <a:alphaModFix/>
          </a:blip>
          <a:stretch>
            <a:fillRect/>
          </a:stretch>
        </p:blipFill>
        <p:spPr>
          <a:xfrm>
            <a:off x="885750" y="2010763"/>
            <a:ext cx="4513850" cy="2913975"/>
          </a:xfrm>
          <a:prstGeom prst="rect">
            <a:avLst/>
          </a:prstGeom>
          <a:noFill/>
          <a:ln>
            <a:noFill/>
          </a:ln>
        </p:spPr>
      </p:pic>
      <p:sp>
        <p:nvSpPr>
          <p:cNvPr id="397" name="Google Shape;397;p48"/>
          <p:cNvSpPr/>
          <p:nvPr/>
        </p:nvSpPr>
        <p:spPr>
          <a:xfrm>
            <a:off x="1770575" y="2405700"/>
            <a:ext cx="357600" cy="33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txBox="1"/>
          <p:nvPr/>
        </p:nvSpPr>
        <p:spPr>
          <a:xfrm>
            <a:off x="5792175" y="2373338"/>
            <a:ext cx="2894400" cy="2188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Pick k where silhouette coefficient is the highest</a:t>
            </a:r>
            <a:endParaRPr sz="1500">
              <a:solidFill>
                <a:schemeClr val="hlink"/>
              </a:solidFill>
              <a:latin typeface="Anaheim"/>
              <a:ea typeface="Anaheim"/>
              <a:cs typeface="Anaheim"/>
              <a:sym typeface="Anaheim"/>
            </a:endParaRPr>
          </a:p>
          <a:p>
            <a:pPr indent="0" lvl="0" marL="0" rtl="0" algn="l">
              <a:lnSpc>
                <a:spcPct val="115000"/>
              </a:lnSpc>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SzPts val="1500"/>
              <a:buFont typeface="Anaheim"/>
              <a:buChar char="●"/>
            </a:pPr>
            <a:r>
              <a:rPr lang="en" sz="1500">
                <a:latin typeface="Anaheim"/>
                <a:ea typeface="Anaheim"/>
                <a:cs typeface="Anaheim"/>
                <a:sym typeface="Anaheim"/>
              </a:rPr>
              <a:t>Higher coefficient = clusters more distinguished </a:t>
            </a:r>
            <a:r>
              <a:rPr lang="en" sz="1500">
                <a:latin typeface="Anaheim"/>
                <a:ea typeface="Anaheim"/>
                <a:cs typeface="Anaheim"/>
                <a:sym typeface="Anaheim"/>
              </a:rPr>
              <a:t>from</a:t>
            </a:r>
            <a:r>
              <a:rPr lang="en" sz="1500">
                <a:latin typeface="Anaheim"/>
                <a:ea typeface="Anaheim"/>
                <a:cs typeface="Anaheim"/>
                <a:sym typeface="Anaheim"/>
              </a:rPr>
              <a:t> one another</a:t>
            </a:r>
            <a:endParaRPr sz="1500">
              <a:latin typeface="Anaheim"/>
              <a:ea typeface="Anaheim"/>
              <a:cs typeface="Anaheim"/>
              <a:sym typeface="Anaheim"/>
            </a:endParaRPr>
          </a:p>
          <a:p>
            <a:pPr indent="0" lvl="0" marL="0" rtl="0" algn="l">
              <a:spcBef>
                <a:spcPts val="0"/>
              </a:spcBef>
              <a:spcAft>
                <a:spcPts val="0"/>
              </a:spcAft>
              <a:buNone/>
            </a:pPr>
            <a:r>
              <a:t/>
            </a:r>
            <a:endParaRPr sz="1500">
              <a:latin typeface="Anaheim"/>
              <a:ea typeface="Anaheim"/>
              <a:cs typeface="Anaheim"/>
              <a:sym typeface="Anaheim"/>
            </a:endParaRPr>
          </a:p>
          <a:p>
            <a:pPr indent="-323850" lvl="0" marL="457200" rtl="0" algn="l">
              <a:spcBef>
                <a:spcPts val="0"/>
              </a:spcBef>
              <a:spcAft>
                <a:spcPts val="0"/>
              </a:spcAft>
              <a:buSzPts val="1500"/>
              <a:buFont typeface="Anaheim"/>
              <a:buChar char="●"/>
            </a:pPr>
            <a:r>
              <a:rPr lang="en" sz="1500">
                <a:latin typeface="Anaheim"/>
                <a:ea typeface="Anaheim"/>
                <a:cs typeface="Anaheim"/>
                <a:sym typeface="Anaheim"/>
              </a:rPr>
              <a:t>Optimal clusters: 2</a:t>
            </a:r>
            <a:endParaRPr sz="1500">
              <a:latin typeface="Anaheim"/>
              <a:ea typeface="Anaheim"/>
              <a:cs typeface="Anaheim"/>
              <a:sym typeface="Anaheim"/>
            </a:endParaRPr>
          </a:p>
        </p:txBody>
      </p:sp>
      <p:sp>
        <p:nvSpPr>
          <p:cNvPr id="399" name="Google Shape;399;p48"/>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405" name="Google Shape;405;p49"/>
          <p:cNvSpPr txBox="1"/>
          <p:nvPr/>
        </p:nvSpPr>
        <p:spPr>
          <a:xfrm>
            <a:off x="803800" y="1215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Optimal Clusters</a:t>
            </a:r>
            <a:endParaRPr sz="1800"/>
          </a:p>
        </p:txBody>
      </p:sp>
      <p:sp>
        <p:nvSpPr>
          <p:cNvPr id="406" name="Google Shape;406;p49"/>
          <p:cNvSpPr txBox="1"/>
          <p:nvPr/>
        </p:nvSpPr>
        <p:spPr>
          <a:xfrm>
            <a:off x="885750" y="1579650"/>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arcellus"/>
              <a:buChar char="●"/>
            </a:pPr>
            <a:r>
              <a:rPr lang="en" sz="1600">
                <a:latin typeface="Marcellus"/>
                <a:ea typeface="Marcellus"/>
                <a:cs typeface="Marcellus"/>
                <a:sym typeface="Marcellus"/>
              </a:rPr>
              <a:t>Gap statistic</a:t>
            </a:r>
            <a:endParaRPr sz="1600">
              <a:latin typeface="Marcellus"/>
              <a:ea typeface="Marcellus"/>
              <a:cs typeface="Marcellus"/>
              <a:sym typeface="Marcellus"/>
            </a:endParaRPr>
          </a:p>
        </p:txBody>
      </p:sp>
      <p:pic>
        <p:nvPicPr>
          <p:cNvPr id="407" name="Google Shape;407;p49"/>
          <p:cNvPicPr preferRelativeResize="0"/>
          <p:nvPr/>
        </p:nvPicPr>
        <p:blipFill>
          <a:blip r:embed="rId3">
            <a:alphaModFix/>
          </a:blip>
          <a:stretch>
            <a:fillRect/>
          </a:stretch>
        </p:blipFill>
        <p:spPr>
          <a:xfrm>
            <a:off x="885750" y="2010750"/>
            <a:ext cx="4181700" cy="2876500"/>
          </a:xfrm>
          <a:prstGeom prst="rect">
            <a:avLst/>
          </a:prstGeom>
          <a:noFill/>
          <a:ln>
            <a:noFill/>
          </a:ln>
        </p:spPr>
      </p:pic>
      <p:sp>
        <p:nvSpPr>
          <p:cNvPr id="408" name="Google Shape;408;p49"/>
          <p:cNvSpPr/>
          <p:nvPr/>
        </p:nvSpPr>
        <p:spPr>
          <a:xfrm>
            <a:off x="4629200" y="2193375"/>
            <a:ext cx="357600" cy="33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txBox="1"/>
          <p:nvPr/>
        </p:nvSpPr>
        <p:spPr>
          <a:xfrm>
            <a:off x="5751925" y="2193363"/>
            <a:ext cx="2894400" cy="243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Compares within-cluster variation</a:t>
            </a:r>
            <a:endParaRPr sz="1500">
              <a:solidFill>
                <a:schemeClr val="hlink"/>
              </a:solidFill>
              <a:latin typeface="Anaheim"/>
              <a:ea typeface="Anaheim"/>
              <a:cs typeface="Anaheim"/>
              <a:sym typeface="Anaheim"/>
            </a:endParaRPr>
          </a:p>
          <a:p>
            <a:pPr indent="0" lvl="0" marL="0" rtl="0" algn="l">
              <a:lnSpc>
                <a:spcPct val="115000"/>
              </a:lnSpc>
              <a:spcBef>
                <a:spcPts val="0"/>
              </a:spcBef>
              <a:spcAft>
                <a:spcPts val="0"/>
              </a:spcAft>
              <a:buNone/>
            </a:pPr>
            <a:r>
              <a:t/>
            </a:r>
            <a:endParaRPr sz="1500">
              <a:solidFill>
                <a:schemeClr val="hlink"/>
              </a:solidFill>
              <a:latin typeface="Anaheim"/>
              <a:ea typeface="Anaheim"/>
              <a:cs typeface="Anaheim"/>
              <a:sym typeface="Anaheim"/>
            </a:endParaRPr>
          </a:p>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Larger variations result in greater gap statistic </a:t>
            </a:r>
            <a:endParaRPr sz="1500">
              <a:solidFill>
                <a:schemeClr val="hlink"/>
              </a:solidFill>
              <a:latin typeface="Anaheim"/>
              <a:ea typeface="Anaheim"/>
              <a:cs typeface="Anaheim"/>
              <a:sym typeface="Anaheim"/>
            </a:endParaRPr>
          </a:p>
          <a:p>
            <a:pPr indent="0" lvl="0" marL="0" rtl="0" algn="l">
              <a:lnSpc>
                <a:spcPct val="115000"/>
              </a:lnSpc>
              <a:spcBef>
                <a:spcPts val="0"/>
              </a:spcBef>
              <a:spcAft>
                <a:spcPts val="0"/>
              </a:spcAft>
              <a:buNone/>
            </a:pPr>
            <a:r>
              <a:t/>
            </a:r>
            <a:endParaRPr sz="1500">
              <a:solidFill>
                <a:schemeClr val="hlink"/>
              </a:solidFill>
              <a:latin typeface="Anaheim"/>
              <a:ea typeface="Anaheim"/>
              <a:cs typeface="Anaheim"/>
              <a:sym typeface="Anaheim"/>
            </a:endParaRPr>
          </a:p>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Greater gap </a:t>
            </a:r>
            <a:r>
              <a:rPr lang="en" sz="1500">
                <a:solidFill>
                  <a:schemeClr val="hlink"/>
                </a:solidFill>
                <a:latin typeface="Anaheim"/>
                <a:ea typeface="Anaheim"/>
                <a:cs typeface="Anaheim"/>
                <a:sym typeface="Anaheim"/>
              </a:rPr>
              <a:t>statistic calls for more clusters</a:t>
            </a:r>
            <a:endParaRPr sz="1800">
              <a:latin typeface="Anaheim"/>
              <a:ea typeface="Anaheim"/>
              <a:cs typeface="Anaheim"/>
              <a:sym typeface="Anaheim"/>
            </a:endParaRPr>
          </a:p>
        </p:txBody>
      </p:sp>
      <p:sp>
        <p:nvSpPr>
          <p:cNvPr id="410" name="Google Shape;410;p49"/>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nvSpPr>
        <p:spPr>
          <a:xfrm>
            <a:off x="5953225" y="2364488"/>
            <a:ext cx="2894400" cy="1583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Using average k=5</a:t>
            </a:r>
            <a:endParaRPr sz="1500">
              <a:solidFill>
                <a:schemeClr val="hlink"/>
              </a:solidFill>
              <a:latin typeface="Anaheim"/>
              <a:ea typeface="Anaheim"/>
              <a:cs typeface="Anaheim"/>
              <a:sym typeface="Anaheim"/>
            </a:endParaRPr>
          </a:p>
          <a:p>
            <a:pPr indent="0" lvl="0" marL="0" rtl="0" algn="l">
              <a:lnSpc>
                <a:spcPct val="115000"/>
              </a:lnSpc>
              <a:spcBef>
                <a:spcPts val="0"/>
              </a:spcBef>
              <a:spcAft>
                <a:spcPts val="0"/>
              </a:spcAft>
              <a:buNone/>
            </a:pPr>
            <a:r>
              <a:t/>
            </a:r>
            <a:endParaRPr sz="1500">
              <a:solidFill>
                <a:schemeClr val="hlink"/>
              </a:solidFill>
              <a:latin typeface="Anaheim"/>
              <a:ea typeface="Anaheim"/>
              <a:cs typeface="Anaheim"/>
              <a:sym typeface="Anaheim"/>
            </a:endParaRPr>
          </a:p>
          <a:p>
            <a:pPr indent="-342900" lvl="0" marL="457200" rtl="0" algn="l">
              <a:lnSpc>
                <a:spcPct val="115000"/>
              </a:lnSpc>
              <a:spcBef>
                <a:spcPts val="0"/>
              </a:spcBef>
              <a:spcAft>
                <a:spcPts val="0"/>
              </a:spcAft>
              <a:buSzPts val="1800"/>
              <a:buFont typeface="Anaheim"/>
              <a:buChar char="●"/>
            </a:pPr>
            <a:r>
              <a:rPr lang="en" sz="1500">
                <a:solidFill>
                  <a:schemeClr val="hlink"/>
                </a:solidFill>
                <a:latin typeface="Anaheim"/>
                <a:ea typeface="Anaheim"/>
                <a:cs typeface="Anaheim"/>
                <a:sym typeface="Anaheim"/>
              </a:rPr>
              <a:t>Overlapping</a:t>
            </a:r>
            <a:r>
              <a:rPr lang="en" sz="1500">
                <a:solidFill>
                  <a:schemeClr val="hlink"/>
                </a:solidFill>
                <a:latin typeface="Anaheim"/>
                <a:ea typeface="Anaheim"/>
                <a:cs typeface="Anaheim"/>
                <a:sym typeface="Anaheim"/>
              </a:rPr>
              <a:t> clusters </a:t>
            </a:r>
            <a:endParaRPr sz="1500">
              <a:solidFill>
                <a:schemeClr val="hlink"/>
              </a:solidFill>
              <a:latin typeface="Anaheim"/>
              <a:ea typeface="Anaheim"/>
              <a:cs typeface="Anaheim"/>
              <a:sym typeface="Anaheim"/>
            </a:endParaRPr>
          </a:p>
          <a:p>
            <a:pPr indent="0" lvl="0" marL="0" rtl="0" algn="l">
              <a:lnSpc>
                <a:spcPct val="115000"/>
              </a:lnSpc>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lnSpc>
                <a:spcPct val="115000"/>
              </a:lnSpc>
              <a:spcBef>
                <a:spcPts val="0"/>
              </a:spcBef>
              <a:spcAft>
                <a:spcPts val="0"/>
              </a:spcAft>
              <a:buClr>
                <a:schemeClr val="hlink"/>
              </a:buClr>
              <a:buSzPts val="1500"/>
              <a:buFont typeface="Anaheim"/>
              <a:buChar char="●"/>
            </a:pPr>
            <a:r>
              <a:rPr b="1" lang="en" sz="1500">
                <a:solidFill>
                  <a:schemeClr val="hlink"/>
                </a:solidFill>
                <a:latin typeface="Anaheim"/>
                <a:ea typeface="Anaheim"/>
                <a:cs typeface="Anaheim"/>
                <a:sym typeface="Anaheim"/>
              </a:rPr>
              <a:t>What does this mean? </a:t>
            </a:r>
            <a:endParaRPr b="1" sz="1500">
              <a:solidFill>
                <a:schemeClr val="hlink"/>
              </a:solidFill>
              <a:latin typeface="Anaheim"/>
              <a:ea typeface="Anaheim"/>
              <a:cs typeface="Anaheim"/>
              <a:sym typeface="Anaheim"/>
            </a:endParaRPr>
          </a:p>
        </p:txBody>
      </p:sp>
      <p:sp>
        <p:nvSpPr>
          <p:cNvPr id="416" name="Google Shape;416;p5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417" name="Google Shape;417;p50"/>
          <p:cNvPicPr preferRelativeResize="0"/>
          <p:nvPr/>
        </p:nvPicPr>
        <p:blipFill>
          <a:blip r:embed="rId3">
            <a:alphaModFix/>
          </a:blip>
          <a:stretch>
            <a:fillRect/>
          </a:stretch>
        </p:blipFill>
        <p:spPr>
          <a:xfrm>
            <a:off x="907375" y="1508450"/>
            <a:ext cx="4844550" cy="3391175"/>
          </a:xfrm>
          <a:prstGeom prst="rect">
            <a:avLst/>
          </a:prstGeom>
          <a:noFill/>
          <a:ln>
            <a:noFill/>
          </a:ln>
        </p:spPr>
      </p:pic>
      <p:sp>
        <p:nvSpPr>
          <p:cNvPr id="418" name="Google Shape;418;p50"/>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24" name="Google Shape;424;p51"/>
          <p:cNvSpPr txBox="1"/>
          <p:nvPr/>
        </p:nvSpPr>
        <p:spPr>
          <a:xfrm>
            <a:off x="803800" y="1427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Raw Cluster Centers</a:t>
            </a:r>
            <a:endParaRPr sz="1800"/>
          </a:p>
        </p:txBody>
      </p:sp>
      <p:pic>
        <p:nvPicPr>
          <p:cNvPr id="425" name="Google Shape;425;p51"/>
          <p:cNvPicPr preferRelativeResize="0"/>
          <p:nvPr/>
        </p:nvPicPr>
        <p:blipFill>
          <a:blip r:embed="rId3">
            <a:alphaModFix/>
          </a:blip>
          <a:stretch>
            <a:fillRect/>
          </a:stretch>
        </p:blipFill>
        <p:spPr>
          <a:xfrm>
            <a:off x="851213" y="2087600"/>
            <a:ext cx="7441524" cy="1574175"/>
          </a:xfrm>
          <a:prstGeom prst="rect">
            <a:avLst/>
          </a:prstGeom>
          <a:noFill/>
          <a:ln>
            <a:noFill/>
          </a:ln>
        </p:spPr>
      </p:pic>
      <p:sp>
        <p:nvSpPr>
          <p:cNvPr id="426" name="Google Shape;426;p51"/>
          <p:cNvSpPr txBox="1"/>
          <p:nvPr/>
        </p:nvSpPr>
        <p:spPr>
          <a:xfrm>
            <a:off x="1581725" y="3880975"/>
            <a:ext cx="59805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Cluster centers: </a:t>
            </a:r>
            <a:r>
              <a:rPr lang="en" sz="1500">
                <a:solidFill>
                  <a:schemeClr val="dk1"/>
                </a:solidFill>
                <a:latin typeface="Anaheim"/>
                <a:ea typeface="Anaheim"/>
                <a:cs typeface="Anaheim"/>
                <a:sym typeface="Anaheim"/>
              </a:rPr>
              <a:t>arithmetic mean of all the data points in a cluster</a:t>
            </a:r>
            <a:endParaRPr sz="1500">
              <a:solidFill>
                <a:schemeClr val="dk1"/>
              </a:solidFill>
              <a:latin typeface="Anaheim"/>
              <a:ea typeface="Anaheim"/>
              <a:cs typeface="Anaheim"/>
              <a:sym typeface="Anaheim"/>
            </a:endParaRPr>
          </a:p>
        </p:txBody>
      </p:sp>
      <p:sp>
        <p:nvSpPr>
          <p:cNvPr id="427" name="Google Shape;427;p51"/>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33" name="Google Shape;433;p52"/>
          <p:cNvSpPr txBox="1"/>
          <p:nvPr/>
        </p:nvSpPr>
        <p:spPr>
          <a:xfrm>
            <a:off x="803800" y="1427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Round Numbers</a:t>
            </a:r>
            <a:endParaRPr sz="1800"/>
          </a:p>
        </p:txBody>
      </p:sp>
      <p:pic>
        <p:nvPicPr>
          <p:cNvPr id="434" name="Google Shape;434;p52"/>
          <p:cNvPicPr preferRelativeResize="0"/>
          <p:nvPr/>
        </p:nvPicPr>
        <p:blipFill>
          <a:blip r:embed="rId3">
            <a:alphaModFix/>
          </a:blip>
          <a:stretch>
            <a:fillRect/>
          </a:stretch>
        </p:blipFill>
        <p:spPr>
          <a:xfrm>
            <a:off x="819200" y="2085925"/>
            <a:ext cx="7505548" cy="1580100"/>
          </a:xfrm>
          <a:prstGeom prst="rect">
            <a:avLst/>
          </a:prstGeom>
          <a:noFill/>
          <a:ln>
            <a:noFill/>
          </a:ln>
        </p:spPr>
      </p:pic>
      <p:sp>
        <p:nvSpPr>
          <p:cNvPr id="435" name="Google Shape;435;p52"/>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41" name="Google Shape;441;p53"/>
          <p:cNvSpPr txBox="1"/>
          <p:nvPr/>
        </p:nvSpPr>
        <p:spPr>
          <a:xfrm>
            <a:off x="803800" y="1427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42424"/>
                </a:solidFill>
                <a:latin typeface="Marcellus"/>
                <a:ea typeface="Marcellus"/>
                <a:cs typeface="Marcellus"/>
                <a:sym typeface="Marcellus"/>
              </a:rPr>
              <a:t>Conditional Formatting</a:t>
            </a:r>
            <a:endParaRPr sz="1800"/>
          </a:p>
        </p:txBody>
      </p:sp>
      <p:pic>
        <p:nvPicPr>
          <p:cNvPr id="442" name="Google Shape;442;p53"/>
          <p:cNvPicPr preferRelativeResize="0"/>
          <p:nvPr/>
        </p:nvPicPr>
        <p:blipFill>
          <a:blip r:embed="rId3">
            <a:alphaModFix/>
          </a:blip>
          <a:stretch>
            <a:fillRect/>
          </a:stretch>
        </p:blipFill>
        <p:spPr>
          <a:xfrm>
            <a:off x="822737" y="2093350"/>
            <a:ext cx="7498477" cy="1580650"/>
          </a:xfrm>
          <a:prstGeom prst="rect">
            <a:avLst/>
          </a:prstGeom>
          <a:noFill/>
          <a:ln>
            <a:noFill/>
          </a:ln>
        </p:spPr>
      </p:pic>
      <p:sp>
        <p:nvSpPr>
          <p:cNvPr id="443" name="Google Shape;443;p53"/>
          <p:cNvSpPr txBox="1"/>
          <p:nvPr/>
        </p:nvSpPr>
        <p:spPr>
          <a:xfrm>
            <a:off x="2060550" y="3878400"/>
            <a:ext cx="5022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Blank out values between -0.35 and 0.35</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Sufficiently close to 0 and may indicate that variable is not a defining variable used in clustering </a:t>
            </a:r>
            <a:endParaRPr sz="1500">
              <a:solidFill>
                <a:schemeClr val="hlink"/>
              </a:solidFill>
              <a:latin typeface="Anaheim"/>
              <a:ea typeface="Anaheim"/>
              <a:cs typeface="Anaheim"/>
              <a:sym typeface="Anaheim"/>
            </a:endParaRPr>
          </a:p>
        </p:txBody>
      </p:sp>
      <p:sp>
        <p:nvSpPr>
          <p:cNvPr id="444" name="Google Shape;444;p53"/>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idx="1" type="subTitle"/>
          </p:nvPr>
        </p:nvSpPr>
        <p:spPr>
          <a:xfrm>
            <a:off x="-304" y="2804646"/>
            <a:ext cx="2595600" cy="3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HIGH OPEX</a:t>
            </a:r>
            <a:endParaRPr u="sng"/>
          </a:p>
        </p:txBody>
      </p:sp>
      <p:sp>
        <p:nvSpPr>
          <p:cNvPr id="221" name="Google Shape;221;p36"/>
          <p:cNvSpPr txBox="1"/>
          <p:nvPr>
            <p:ph idx="3" type="subTitle"/>
          </p:nvPr>
        </p:nvSpPr>
        <p:spPr>
          <a:xfrm>
            <a:off x="2397002" y="2832850"/>
            <a:ext cx="3892800" cy="3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LOW </a:t>
            </a:r>
            <a:r>
              <a:rPr lang="en" u="sng"/>
              <a:t>STAFF RETENTION</a:t>
            </a:r>
            <a:endParaRPr u="sng"/>
          </a:p>
        </p:txBody>
      </p:sp>
      <p:sp>
        <p:nvSpPr>
          <p:cNvPr id="222" name="Google Shape;222;p36"/>
          <p:cNvSpPr txBox="1"/>
          <p:nvPr>
            <p:ph type="title"/>
          </p:nvPr>
        </p:nvSpPr>
        <p:spPr>
          <a:xfrm>
            <a:off x="713250" y="303075"/>
            <a:ext cx="77175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PROBLEMS</a:t>
            </a:r>
            <a:endParaRPr>
              <a:solidFill>
                <a:schemeClr val="dk1"/>
              </a:solidFill>
            </a:endParaRPr>
          </a:p>
        </p:txBody>
      </p:sp>
      <p:sp>
        <p:nvSpPr>
          <p:cNvPr id="223" name="Google Shape;223;p36"/>
          <p:cNvSpPr txBox="1"/>
          <p:nvPr>
            <p:ph idx="5" type="subTitle"/>
          </p:nvPr>
        </p:nvSpPr>
        <p:spPr>
          <a:xfrm>
            <a:off x="112000" y="3350454"/>
            <a:ext cx="2595600" cy="1243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High fixed and variable costs</a:t>
            </a:r>
            <a:endParaRPr sz="1500"/>
          </a:p>
          <a:p>
            <a:pPr indent="-323850" lvl="0" marL="457200" rtl="0" algn="l">
              <a:spcBef>
                <a:spcPts val="0"/>
              </a:spcBef>
              <a:spcAft>
                <a:spcPts val="0"/>
              </a:spcAft>
              <a:buSzPts val="1500"/>
              <a:buChar char="●"/>
            </a:pPr>
            <a:r>
              <a:rPr lang="en" sz="1500"/>
              <a:t>Large amount of </a:t>
            </a:r>
            <a:r>
              <a:rPr lang="en" sz="1500"/>
              <a:t>space</a:t>
            </a:r>
            <a:r>
              <a:rPr lang="en" sz="1500"/>
              <a:t> and manpower required</a:t>
            </a:r>
            <a:endParaRPr sz="1500"/>
          </a:p>
          <a:p>
            <a:pPr indent="-323850" lvl="0" marL="457200" rtl="0" algn="l">
              <a:spcBef>
                <a:spcPts val="0"/>
              </a:spcBef>
              <a:spcAft>
                <a:spcPts val="0"/>
              </a:spcAft>
              <a:buSzPts val="1500"/>
              <a:buChar char="●"/>
            </a:pPr>
            <a:r>
              <a:rPr lang="en" sz="1500"/>
              <a:t>Increasing overhead costs</a:t>
            </a:r>
            <a:endParaRPr sz="1500"/>
          </a:p>
        </p:txBody>
      </p:sp>
      <p:sp>
        <p:nvSpPr>
          <p:cNvPr id="224" name="Google Shape;224;p36"/>
          <p:cNvSpPr txBox="1"/>
          <p:nvPr>
            <p:ph idx="7" type="subTitle"/>
          </p:nvPr>
        </p:nvSpPr>
        <p:spPr>
          <a:xfrm>
            <a:off x="6329300" y="3274254"/>
            <a:ext cx="2595600" cy="11706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Potential travel boom as industry recovers from covid-19</a:t>
            </a:r>
            <a:endParaRPr sz="1500"/>
          </a:p>
          <a:p>
            <a:pPr indent="-323850" lvl="0" marL="457200" rtl="0" algn="l">
              <a:spcBef>
                <a:spcPts val="0"/>
              </a:spcBef>
              <a:spcAft>
                <a:spcPts val="0"/>
              </a:spcAft>
              <a:buSzPts val="1500"/>
              <a:buChar char="●"/>
            </a:pPr>
            <a:r>
              <a:rPr lang="en" sz="1500"/>
              <a:t>Last minute cancellations</a:t>
            </a:r>
            <a:endParaRPr sz="1500"/>
          </a:p>
        </p:txBody>
      </p:sp>
      <p:sp>
        <p:nvSpPr>
          <p:cNvPr id="225" name="Google Shape;225;p36"/>
          <p:cNvSpPr txBox="1"/>
          <p:nvPr>
            <p:ph idx="4" type="subTitle"/>
          </p:nvPr>
        </p:nvSpPr>
        <p:spPr>
          <a:xfrm>
            <a:off x="6260600" y="2832850"/>
            <a:ext cx="2827500" cy="3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DEMAND VARIABILITY</a:t>
            </a:r>
            <a:endParaRPr u="sng"/>
          </a:p>
        </p:txBody>
      </p:sp>
      <p:sp>
        <p:nvSpPr>
          <p:cNvPr id="226" name="Google Shape;226;p36"/>
          <p:cNvSpPr txBox="1"/>
          <p:nvPr>
            <p:ph idx="8" type="subTitle"/>
          </p:nvPr>
        </p:nvSpPr>
        <p:spPr>
          <a:xfrm>
            <a:off x="3045600" y="3274239"/>
            <a:ext cx="2595600" cy="11706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Highest staff turnover in 2019, 2020 and 2021</a:t>
            </a:r>
            <a:endParaRPr sz="1500"/>
          </a:p>
          <a:p>
            <a:pPr indent="-323850" lvl="0" marL="457200" rtl="0" algn="l">
              <a:spcBef>
                <a:spcPts val="0"/>
              </a:spcBef>
              <a:spcAft>
                <a:spcPts val="0"/>
              </a:spcAft>
              <a:buSzPts val="1500"/>
              <a:buChar char="●"/>
            </a:pPr>
            <a:r>
              <a:rPr lang="en" sz="1500"/>
              <a:t>Average of </a:t>
            </a:r>
            <a:r>
              <a:rPr b="1" lang="en" sz="1500"/>
              <a:t>98%</a:t>
            </a:r>
            <a:r>
              <a:rPr lang="en" sz="1500"/>
              <a:t> of staff turnover rate</a:t>
            </a:r>
            <a:endParaRPr sz="1500"/>
          </a:p>
        </p:txBody>
      </p:sp>
      <p:cxnSp>
        <p:nvCxnSpPr>
          <p:cNvPr id="227" name="Google Shape;227;p36"/>
          <p:cNvCxnSpPr/>
          <p:nvPr/>
        </p:nvCxnSpPr>
        <p:spPr>
          <a:xfrm>
            <a:off x="2900100" y="818750"/>
            <a:ext cx="3343800" cy="300"/>
          </a:xfrm>
          <a:prstGeom prst="straightConnector1">
            <a:avLst/>
          </a:prstGeom>
          <a:noFill/>
          <a:ln cap="flat" cmpd="sng" w="19050">
            <a:solidFill>
              <a:schemeClr val="dk2"/>
            </a:solidFill>
            <a:prstDash val="solid"/>
            <a:round/>
            <a:headEnd len="med" w="med" type="none"/>
            <a:tailEnd len="med" w="med" type="none"/>
          </a:ln>
        </p:spPr>
      </p:cxnSp>
      <p:grpSp>
        <p:nvGrpSpPr>
          <p:cNvPr id="228" name="Google Shape;228;p36"/>
          <p:cNvGrpSpPr/>
          <p:nvPr/>
        </p:nvGrpSpPr>
        <p:grpSpPr>
          <a:xfrm>
            <a:off x="673884" y="1204221"/>
            <a:ext cx="1215718" cy="1243491"/>
            <a:chOff x="6406727" y="1569214"/>
            <a:chExt cx="381593" cy="380750"/>
          </a:xfrm>
        </p:grpSpPr>
        <p:sp>
          <p:nvSpPr>
            <p:cNvPr id="229" name="Google Shape;229;p36"/>
            <p:cNvSpPr/>
            <p:nvPr/>
          </p:nvSpPr>
          <p:spPr>
            <a:xfrm>
              <a:off x="6406727" y="1569214"/>
              <a:ext cx="381593" cy="380750"/>
            </a:xfrm>
            <a:custGeom>
              <a:rect b="b" l="l" r="r" t="t"/>
              <a:pathLst>
                <a:path extrusionOk="0" h="10836" w="10860">
                  <a:moveTo>
                    <a:pt x="4287" y="548"/>
                  </a:moveTo>
                  <a:lnTo>
                    <a:pt x="4287" y="1906"/>
                  </a:lnTo>
                  <a:lnTo>
                    <a:pt x="2906" y="1906"/>
                  </a:lnTo>
                  <a:lnTo>
                    <a:pt x="4287" y="548"/>
                  </a:lnTo>
                  <a:close/>
                  <a:moveTo>
                    <a:pt x="10527" y="358"/>
                  </a:moveTo>
                  <a:lnTo>
                    <a:pt x="10527" y="10550"/>
                  </a:lnTo>
                  <a:lnTo>
                    <a:pt x="2715" y="10550"/>
                  </a:lnTo>
                  <a:lnTo>
                    <a:pt x="2715" y="9693"/>
                  </a:lnTo>
                  <a:lnTo>
                    <a:pt x="5264" y="9693"/>
                  </a:lnTo>
                  <a:cubicBezTo>
                    <a:pt x="5359" y="9693"/>
                    <a:pt x="5406" y="9621"/>
                    <a:pt x="5406" y="9526"/>
                  </a:cubicBezTo>
                  <a:lnTo>
                    <a:pt x="5406" y="3072"/>
                  </a:lnTo>
                  <a:cubicBezTo>
                    <a:pt x="5406" y="2977"/>
                    <a:pt x="5359" y="2930"/>
                    <a:pt x="5264" y="2930"/>
                  </a:cubicBezTo>
                  <a:lnTo>
                    <a:pt x="2715" y="2930"/>
                  </a:lnTo>
                  <a:lnTo>
                    <a:pt x="2715" y="2263"/>
                  </a:lnTo>
                  <a:lnTo>
                    <a:pt x="4454" y="2263"/>
                  </a:lnTo>
                  <a:cubicBezTo>
                    <a:pt x="4549" y="2263"/>
                    <a:pt x="4621" y="2215"/>
                    <a:pt x="4621" y="2120"/>
                  </a:cubicBezTo>
                  <a:lnTo>
                    <a:pt x="4621" y="358"/>
                  </a:lnTo>
                  <a:close/>
                  <a:moveTo>
                    <a:pt x="4454" y="0"/>
                  </a:moveTo>
                  <a:cubicBezTo>
                    <a:pt x="4430" y="0"/>
                    <a:pt x="4382" y="48"/>
                    <a:pt x="4335" y="72"/>
                  </a:cubicBezTo>
                  <a:lnTo>
                    <a:pt x="2430" y="1977"/>
                  </a:lnTo>
                  <a:cubicBezTo>
                    <a:pt x="2406" y="2001"/>
                    <a:pt x="2382" y="2025"/>
                    <a:pt x="2382" y="2096"/>
                  </a:cubicBezTo>
                  <a:lnTo>
                    <a:pt x="2382" y="2906"/>
                  </a:lnTo>
                  <a:lnTo>
                    <a:pt x="143" y="2906"/>
                  </a:lnTo>
                  <a:cubicBezTo>
                    <a:pt x="48" y="2906"/>
                    <a:pt x="1" y="2953"/>
                    <a:pt x="1" y="3049"/>
                  </a:cubicBezTo>
                  <a:lnTo>
                    <a:pt x="1" y="5240"/>
                  </a:lnTo>
                  <a:cubicBezTo>
                    <a:pt x="1" y="5335"/>
                    <a:pt x="48" y="5406"/>
                    <a:pt x="143" y="5430"/>
                  </a:cubicBezTo>
                  <a:cubicBezTo>
                    <a:pt x="239" y="5430"/>
                    <a:pt x="334" y="5359"/>
                    <a:pt x="334" y="5287"/>
                  </a:cubicBezTo>
                  <a:lnTo>
                    <a:pt x="334" y="3215"/>
                  </a:lnTo>
                  <a:lnTo>
                    <a:pt x="5097" y="3215"/>
                  </a:lnTo>
                  <a:lnTo>
                    <a:pt x="5097" y="9359"/>
                  </a:lnTo>
                  <a:lnTo>
                    <a:pt x="334" y="9359"/>
                  </a:lnTo>
                  <a:lnTo>
                    <a:pt x="334" y="6049"/>
                  </a:lnTo>
                  <a:cubicBezTo>
                    <a:pt x="334" y="5954"/>
                    <a:pt x="263" y="5906"/>
                    <a:pt x="167" y="5883"/>
                  </a:cubicBezTo>
                  <a:cubicBezTo>
                    <a:pt x="96" y="5883"/>
                    <a:pt x="1" y="5930"/>
                    <a:pt x="1" y="6025"/>
                  </a:cubicBezTo>
                  <a:lnTo>
                    <a:pt x="1" y="9502"/>
                  </a:lnTo>
                  <a:cubicBezTo>
                    <a:pt x="1" y="9598"/>
                    <a:pt x="48" y="9645"/>
                    <a:pt x="143" y="9645"/>
                  </a:cubicBezTo>
                  <a:lnTo>
                    <a:pt x="2382" y="9645"/>
                  </a:lnTo>
                  <a:lnTo>
                    <a:pt x="2382" y="10693"/>
                  </a:lnTo>
                  <a:cubicBezTo>
                    <a:pt x="2382" y="10788"/>
                    <a:pt x="2430" y="10836"/>
                    <a:pt x="2525" y="10836"/>
                  </a:cubicBezTo>
                  <a:lnTo>
                    <a:pt x="10693" y="10836"/>
                  </a:lnTo>
                  <a:cubicBezTo>
                    <a:pt x="10765" y="10836"/>
                    <a:pt x="10836" y="10788"/>
                    <a:pt x="10836" y="10693"/>
                  </a:cubicBezTo>
                  <a:lnTo>
                    <a:pt x="10836" y="167"/>
                  </a:lnTo>
                  <a:cubicBezTo>
                    <a:pt x="10860" y="72"/>
                    <a:pt x="10765" y="0"/>
                    <a:pt x="10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6630167" y="1610888"/>
              <a:ext cx="133066" cy="200530"/>
            </a:xfrm>
            <a:custGeom>
              <a:rect b="b" l="l" r="r" t="t"/>
              <a:pathLst>
                <a:path extrusionOk="0" h="5707" w="3787">
                  <a:moveTo>
                    <a:pt x="2143" y="1482"/>
                  </a:moveTo>
                  <a:cubicBezTo>
                    <a:pt x="2334" y="1482"/>
                    <a:pt x="2501" y="1625"/>
                    <a:pt x="2501" y="1839"/>
                  </a:cubicBezTo>
                  <a:lnTo>
                    <a:pt x="2501" y="2101"/>
                  </a:lnTo>
                  <a:cubicBezTo>
                    <a:pt x="2469" y="2273"/>
                    <a:pt x="2551" y="2414"/>
                    <a:pt x="2664" y="2491"/>
                  </a:cubicBezTo>
                  <a:lnTo>
                    <a:pt x="2664" y="2491"/>
                  </a:lnTo>
                  <a:cubicBezTo>
                    <a:pt x="2601" y="2455"/>
                    <a:pt x="2516" y="2434"/>
                    <a:pt x="2453" y="2434"/>
                  </a:cubicBezTo>
                  <a:lnTo>
                    <a:pt x="1762" y="2434"/>
                  </a:lnTo>
                  <a:cubicBezTo>
                    <a:pt x="1500" y="2434"/>
                    <a:pt x="1286" y="2220"/>
                    <a:pt x="1286" y="1982"/>
                  </a:cubicBezTo>
                  <a:cubicBezTo>
                    <a:pt x="1286" y="1720"/>
                    <a:pt x="1500" y="1482"/>
                    <a:pt x="1762" y="1482"/>
                  </a:cubicBezTo>
                  <a:close/>
                  <a:moveTo>
                    <a:pt x="1911" y="293"/>
                  </a:moveTo>
                  <a:cubicBezTo>
                    <a:pt x="1960" y="293"/>
                    <a:pt x="2000" y="339"/>
                    <a:pt x="2000" y="386"/>
                  </a:cubicBezTo>
                  <a:lnTo>
                    <a:pt x="2000" y="815"/>
                  </a:lnTo>
                  <a:cubicBezTo>
                    <a:pt x="2000" y="910"/>
                    <a:pt x="2072" y="958"/>
                    <a:pt x="2143" y="958"/>
                  </a:cubicBezTo>
                  <a:cubicBezTo>
                    <a:pt x="2620" y="958"/>
                    <a:pt x="2977" y="1363"/>
                    <a:pt x="2977" y="1791"/>
                  </a:cubicBezTo>
                  <a:lnTo>
                    <a:pt x="2977" y="2077"/>
                  </a:lnTo>
                  <a:cubicBezTo>
                    <a:pt x="2977" y="2125"/>
                    <a:pt x="2953" y="2148"/>
                    <a:pt x="2905" y="2148"/>
                  </a:cubicBezTo>
                  <a:cubicBezTo>
                    <a:pt x="2834" y="2148"/>
                    <a:pt x="2786" y="2125"/>
                    <a:pt x="2786" y="2077"/>
                  </a:cubicBezTo>
                  <a:lnTo>
                    <a:pt x="2786" y="1791"/>
                  </a:lnTo>
                  <a:cubicBezTo>
                    <a:pt x="2786" y="1505"/>
                    <a:pt x="2477" y="1196"/>
                    <a:pt x="2120" y="1196"/>
                  </a:cubicBezTo>
                  <a:lnTo>
                    <a:pt x="1739" y="1196"/>
                  </a:lnTo>
                  <a:cubicBezTo>
                    <a:pt x="1286" y="1196"/>
                    <a:pt x="929" y="1529"/>
                    <a:pt x="929" y="1982"/>
                  </a:cubicBezTo>
                  <a:cubicBezTo>
                    <a:pt x="929" y="2434"/>
                    <a:pt x="1286" y="2768"/>
                    <a:pt x="1739" y="2768"/>
                  </a:cubicBezTo>
                  <a:lnTo>
                    <a:pt x="1977" y="2768"/>
                  </a:lnTo>
                  <a:cubicBezTo>
                    <a:pt x="2501" y="2768"/>
                    <a:pt x="2977" y="3220"/>
                    <a:pt x="2977" y="3768"/>
                  </a:cubicBezTo>
                  <a:cubicBezTo>
                    <a:pt x="2977" y="4268"/>
                    <a:pt x="2596" y="4697"/>
                    <a:pt x="2120" y="4744"/>
                  </a:cubicBezTo>
                  <a:cubicBezTo>
                    <a:pt x="2024" y="4744"/>
                    <a:pt x="1977" y="4839"/>
                    <a:pt x="1977" y="4887"/>
                  </a:cubicBezTo>
                  <a:lnTo>
                    <a:pt x="1977" y="5363"/>
                  </a:lnTo>
                  <a:cubicBezTo>
                    <a:pt x="1940" y="5400"/>
                    <a:pt x="1904" y="5415"/>
                    <a:pt x="1873" y="5415"/>
                  </a:cubicBezTo>
                  <a:cubicBezTo>
                    <a:pt x="1823" y="5415"/>
                    <a:pt x="1786" y="5375"/>
                    <a:pt x="1786" y="5316"/>
                  </a:cubicBezTo>
                  <a:lnTo>
                    <a:pt x="1786" y="4744"/>
                  </a:lnTo>
                  <a:cubicBezTo>
                    <a:pt x="1786" y="4744"/>
                    <a:pt x="1786" y="4720"/>
                    <a:pt x="1762" y="4720"/>
                  </a:cubicBezTo>
                  <a:cubicBezTo>
                    <a:pt x="1715" y="4729"/>
                    <a:pt x="1668" y="4733"/>
                    <a:pt x="1622" y="4733"/>
                  </a:cubicBezTo>
                  <a:cubicBezTo>
                    <a:pt x="1160" y="4733"/>
                    <a:pt x="786" y="4314"/>
                    <a:pt x="786" y="3815"/>
                  </a:cubicBezTo>
                  <a:cubicBezTo>
                    <a:pt x="818" y="3792"/>
                    <a:pt x="847" y="3781"/>
                    <a:pt x="872" y="3781"/>
                  </a:cubicBezTo>
                  <a:cubicBezTo>
                    <a:pt x="921" y="3781"/>
                    <a:pt x="953" y="3823"/>
                    <a:pt x="953" y="3887"/>
                  </a:cubicBezTo>
                  <a:cubicBezTo>
                    <a:pt x="953" y="4244"/>
                    <a:pt x="1262" y="4530"/>
                    <a:pt x="1619" y="4530"/>
                  </a:cubicBezTo>
                  <a:lnTo>
                    <a:pt x="2334" y="4530"/>
                  </a:lnTo>
                  <a:cubicBezTo>
                    <a:pt x="2358" y="4530"/>
                    <a:pt x="2358" y="4530"/>
                    <a:pt x="2382" y="4506"/>
                  </a:cubicBezTo>
                  <a:cubicBezTo>
                    <a:pt x="3144" y="3815"/>
                    <a:pt x="2667" y="2934"/>
                    <a:pt x="2000" y="2934"/>
                  </a:cubicBezTo>
                  <a:lnTo>
                    <a:pt x="1357" y="2934"/>
                  </a:lnTo>
                  <a:cubicBezTo>
                    <a:pt x="1310" y="2934"/>
                    <a:pt x="1286" y="2934"/>
                    <a:pt x="1286" y="2911"/>
                  </a:cubicBezTo>
                  <a:cubicBezTo>
                    <a:pt x="405" y="2101"/>
                    <a:pt x="881" y="1053"/>
                    <a:pt x="1667" y="958"/>
                  </a:cubicBezTo>
                  <a:cubicBezTo>
                    <a:pt x="1762" y="958"/>
                    <a:pt x="1834" y="862"/>
                    <a:pt x="1834" y="815"/>
                  </a:cubicBezTo>
                  <a:lnTo>
                    <a:pt x="1834" y="339"/>
                  </a:lnTo>
                  <a:cubicBezTo>
                    <a:pt x="1858" y="306"/>
                    <a:pt x="1886" y="293"/>
                    <a:pt x="1911" y="293"/>
                  </a:cubicBezTo>
                  <a:close/>
                  <a:moveTo>
                    <a:pt x="1876" y="1"/>
                  </a:moveTo>
                  <a:cubicBezTo>
                    <a:pt x="1653" y="1"/>
                    <a:pt x="1477" y="190"/>
                    <a:pt x="1477" y="410"/>
                  </a:cubicBezTo>
                  <a:lnTo>
                    <a:pt x="1477" y="696"/>
                  </a:lnTo>
                  <a:cubicBezTo>
                    <a:pt x="500" y="910"/>
                    <a:pt x="0" y="2125"/>
                    <a:pt x="976" y="3101"/>
                  </a:cubicBezTo>
                  <a:cubicBezTo>
                    <a:pt x="1072" y="3196"/>
                    <a:pt x="1215" y="3268"/>
                    <a:pt x="1357" y="3268"/>
                  </a:cubicBezTo>
                  <a:lnTo>
                    <a:pt x="2167" y="3268"/>
                  </a:lnTo>
                  <a:cubicBezTo>
                    <a:pt x="2239" y="3268"/>
                    <a:pt x="2262" y="3292"/>
                    <a:pt x="2286" y="3315"/>
                  </a:cubicBezTo>
                  <a:cubicBezTo>
                    <a:pt x="2691" y="3744"/>
                    <a:pt x="2405" y="4220"/>
                    <a:pt x="2024" y="4220"/>
                  </a:cubicBezTo>
                  <a:lnTo>
                    <a:pt x="1357" y="4220"/>
                  </a:lnTo>
                  <a:cubicBezTo>
                    <a:pt x="1262" y="4220"/>
                    <a:pt x="1238" y="4125"/>
                    <a:pt x="1262" y="4054"/>
                  </a:cubicBezTo>
                  <a:cubicBezTo>
                    <a:pt x="1416" y="3764"/>
                    <a:pt x="1191" y="3462"/>
                    <a:pt x="902" y="3462"/>
                  </a:cubicBezTo>
                  <a:cubicBezTo>
                    <a:pt x="788" y="3462"/>
                    <a:pt x="663" y="3510"/>
                    <a:pt x="548" y="3625"/>
                  </a:cubicBezTo>
                  <a:cubicBezTo>
                    <a:pt x="524" y="3649"/>
                    <a:pt x="524" y="3673"/>
                    <a:pt x="524" y="3673"/>
                  </a:cubicBezTo>
                  <a:cubicBezTo>
                    <a:pt x="429" y="4316"/>
                    <a:pt x="881" y="4911"/>
                    <a:pt x="1500" y="5006"/>
                  </a:cubicBezTo>
                  <a:lnTo>
                    <a:pt x="1500" y="5435"/>
                  </a:lnTo>
                  <a:cubicBezTo>
                    <a:pt x="1500" y="5459"/>
                    <a:pt x="1500" y="5482"/>
                    <a:pt x="1524" y="5530"/>
                  </a:cubicBezTo>
                  <a:cubicBezTo>
                    <a:pt x="1649" y="5655"/>
                    <a:pt x="1782" y="5707"/>
                    <a:pt x="1903" y="5707"/>
                  </a:cubicBezTo>
                  <a:cubicBezTo>
                    <a:pt x="2128" y="5707"/>
                    <a:pt x="2310" y="5525"/>
                    <a:pt x="2310" y="5292"/>
                  </a:cubicBezTo>
                  <a:lnTo>
                    <a:pt x="2310" y="4982"/>
                  </a:lnTo>
                  <a:cubicBezTo>
                    <a:pt x="3263" y="4768"/>
                    <a:pt x="3787" y="3530"/>
                    <a:pt x="2739" y="2553"/>
                  </a:cubicBezTo>
                  <a:cubicBezTo>
                    <a:pt x="2727" y="2536"/>
                    <a:pt x="2711" y="2521"/>
                    <a:pt x="2691" y="2507"/>
                  </a:cubicBezTo>
                  <a:lnTo>
                    <a:pt x="2691" y="2507"/>
                  </a:lnTo>
                  <a:cubicBezTo>
                    <a:pt x="2744" y="2537"/>
                    <a:pt x="2802" y="2553"/>
                    <a:pt x="2858" y="2553"/>
                  </a:cubicBezTo>
                  <a:cubicBezTo>
                    <a:pt x="3096" y="2553"/>
                    <a:pt x="3286" y="2363"/>
                    <a:pt x="3286" y="2125"/>
                  </a:cubicBezTo>
                  <a:lnTo>
                    <a:pt x="3286" y="1863"/>
                  </a:lnTo>
                  <a:cubicBezTo>
                    <a:pt x="3286" y="1267"/>
                    <a:pt x="2834" y="791"/>
                    <a:pt x="2262" y="696"/>
                  </a:cubicBezTo>
                  <a:lnTo>
                    <a:pt x="2262" y="291"/>
                  </a:lnTo>
                  <a:cubicBezTo>
                    <a:pt x="2262" y="243"/>
                    <a:pt x="2239" y="196"/>
                    <a:pt x="2239" y="172"/>
                  </a:cubicBezTo>
                  <a:cubicBezTo>
                    <a:pt x="2117" y="51"/>
                    <a:pt x="1991" y="1"/>
                    <a:pt x="1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6620961" y="1838649"/>
              <a:ext cx="54428" cy="10928"/>
            </a:xfrm>
            <a:custGeom>
              <a:rect b="b" l="l" r="r" t="t"/>
              <a:pathLst>
                <a:path extrusionOk="0" h="311" w="1549">
                  <a:moveTo>
                    <a:pt x="191" y="1"/>
                  </a:moveTo>
                  <a:cubicBezTo>
                    <a:pt x="95" y="1"/>
                    <a:pt x="24" y="48"/>
                    <a:pt x="0" y="144"/>
                  </a:cubicBezTo>
                  <a:cubicBezTo>
                    <a:pt x="0" y="239"/>
                    <a:pt x="72" y="310"/>
                    <a:pt x="143" y="310"/>
                  </a:cubicBezTo>
                  <a:lnTo>
                    <a:pt x="1334" y="310"/>
                  </a:lnTo>
                  <a:cubicBezTo>
                    <a:pt x="1429" y="310"/>
                    <a:pt x="1500" y="263"/>
                    <a:pt x="1524" y="167"/>
                  </a:cubicBezTo>
                  <a:cubicBezTo>
                    <a:pt x="1548" y="72"/>
                    <a:pt x="1453" y="1"/>
                    <a:pt x="1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6687054" y="1838649"/>
              <a:ext cx="71997" cy="10928"/>
            </a:xfrm>
            <a:custGeom>
              <a:rect b="b" l="l" r="r" t="t"/>
              <a:pathLst>
                <a:path extrusionOk="0" h="311" w="2049">
                  <a:moveTo>
                    <a:pt x="167" y="1"/>
                  </a:moveTo>
                  <a:cubicBezTo>
                    <a:pt x="96" y="1"/>
                    <a:pt x="24" y="48"/>
                    <a:pt x="0" y="144"/>
                  </a:cubicBezTo>
                  <a:cubicBezTo>
                    <a:pt x="0" y="239"/>
                    <a:pt x="48" y="310"/>
                    <a:pt x="143" y="310"/>
                  </a:cubicBezTo>
                  <a:lnTo>
                    <a:pt x="1834" y="310"/>
                  </a:lnTo>
                  <a:cubicBezTo>
                    <a:pt x="1929" y="310"/>
                    <a:pt x="2001" y="263"/>
                    <a:pt x="2001" y="191"/>
                  </a:cubicBezTo>
                  <a:cubicBezTo>
                    <a:pt x="2049" y="72"/>
                    <a:pt x="1953" y="1"/>
                    <a:pt x="18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6620961" y="1867953"/>
              <a:ext cx="36016" cy="10893"/>
            </a:xfrm>
            <a:custGeom>
              <a:rect b="b" l="l" r="r" t="t"/>
              <a:pathLst>
                <a:path extrusionOk="0" h="310" w="1025">
                  <a:moveTo>
                    <a:pt x="191" y="0"/>
                  </a:moveTo>
                  <a:cubicBezTo>
                    <a:pt x="95" y="0"/>
                    <a:pt x="24" y="48"/>
                    <a:pt x="0" y="143"/>
                  </a:cubicBezTo>
                  <a:cubicBezTo>
                    <a:pt x="0" y="238"/>
                    <a:pt x="72" y="310"/>
                    <a:pt x="143" y="310"/>
                  </a:cubicBezTo>
                  <a:lnTo>
                    <a:pt x="834" y="310"/>
                  </a:lnTo>
                  <a:cubicBezTo>
                    <a:pt x="929" y="310"/>
                    <a:pt x="977" y="262"/>
                    <a:pt x="1024" y="167"/>
                  </a:cubicBezTo>
                  <a:cubicBezTo>
                    <a:pt x="1024" y="72"/>
                    <a:pt x="953" y="0"/>
                    <a:pt x="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6669486" y="1867953"/>
              <a:ext cx="89565" cy="10893"/>
            </a:xfrm>
            <a:custGeom>
              <a:rect b="b" l="l" r="r" t="t"/>
              <a:pathLst>
                <a:path extrusionOk="0" h="310" w="2549">
                  <a:moveTo>
                    <a:pt x="167" y="0"/>
                  </a:moveTo>
                  <a:cubicBezTo>
                    <a:pt x="72" y="0"/>
                    <a:pt x="24" y="48"/>
                    <a:pt x="24" y="119"/>
                  </a:cubicBezTo>
                  <a:cubicBezTo>
                    <a:pt x="0" y="191"/>
                    <a:pt x="72" y="310"/>
                    <a:pt x="167" y="310"/>
                  </a:cubicBezTo>
                  <a:lnTo>
                    <a:pt x="2382" y="310"/>
                  </a:lnTo>
                  <a:cubicBezTo>
                    <a:pt x="2453" y="310"/>
                    <a:pt x="2525" y="262"/>
                    <a:pt x="2525" y="191"/>
                  </a:cubicBezTo>
                  <a:cubicBezTo>
                    <a:pt x="2549" y="72"/>
                    <a:pt x="2453" y="0"/>
                    <a:pt x="2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6620961" y="1898066"/>
              <a:ext cx="71997" cy="11736"/>
            </a:xfrm>
            <a:custGeom>
              <a:rect b="b" l="l" r="r" t="t"/>
              <a:pathLst>
                <a:path extrusionOk="0" h="334" w="2049">
                  <a:moveTo>
                    <a:pt x="191" y="0"/>
                  </a:moveTo>
                  <a:cubicBezTo>
                    <a:pt x="95" y="0"/>
                    <a:pt x="24" y="48"/>
                    <a:pt x="0" y="143"/>
                  </a:cubicBezTo>
                  <a:cubicBezTo>
                    <a:pt x="0" y="239"/>
                    <a:pt x="72" y="334"/>
                    <a:pt x="143" y="334"/>
                  </a:cubicBezTo>
                  <a:lnTo>
                    <a:pt x="1858" y="334"/>
                  </a:lnTo>
                  <a:cubicBezTo>
                    <a:pt x="1929" y="334"/>
                    <a:pt x="2001" y="262"/>
                    <a:pt x="2024" y="167"/>
                  </a:cubicBezTo>
                  <a:cubicBezTo>
                    <a:pt x="2048" y="96"/>
                    <a:pt x="1977" y="0"/>
                    <a:pt x="1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6704623" y="1898066"/>
              <a:ext cx="54428" cy="11736"/>
            </a:xfrm>
            <a:custGeom>
              <a:rect b="b" l="l" r="r" t="t"/>
              <a:pathLst>
                <a:path extrusionOk="0" h="334" w="1549">
                  <a:moveTo>
                    <a:pt x="191" y="0"/>
                  </a:moveTo>
                  <a:cubicBezTo>
                    <a:pt x="96" y="0"/>
                    <a:pt x="24" y="48"/>
                    <a:pt x="1" y="143"/>
                  </a:cubicBezTo>
                  <a:cubicBezTo>
                    <a:pt x="1" y="239"/>
                    <a:pt x="72" y="334"/>
                    <a:pt x="143" y="334"/>
                  </a:cubicBezTo>
                  <a:lnTo>
                    <a:pt x="1334" y="334"/>
                  </a:lnTo>
                  <a:cubicBezTo>
                    <a:pt x="1429" y="334"/>
                    <a:pt x="1501" y="262"/>
                    <a:pt x="1501" y="215"/>
                  </a:cubicBezTo>
                  <a:cubicBezTo>
                    <a:pt x="1549" y="96"/>
                    <a:pt x="1453" y="0"/>
                    <a:pt x="1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6431851" y="1693882"/>
              <a:ext cx="142272" cy="46909"/>
            </a:xfrm>
            <a:custGeom>
              <a:rect b="b" l="l" r="r" t="t"/>
              <a:pathLst>
                <a:path extrusionOk="0" h="1335" w="4049">
                  <a:moveTo>
                    <a:pt x="3715" y="358"/>
                  </a:moveTo>
                  <a:lnTo>
                    <a:pt x="3715" y="1049"/>
                  </a:lnTo>
                  <a:lnTo>
                    <a:pt x="286" y="1049"/>
                  </a:lnTo>
                  <a:lnTo>
                    <a:pt x="286" y="358"/>
                  </a:lnTo>
                  <a:close/>
                  <a:moveTo>
                    <a:pt x="143" y="1"/>
                  </a:moveTo>
                  <a:cubicBezTo>
                    <a:pt x="48" y="1"/>
                    <a:pt x="0" y="72"/>
                    <a:pt x="0" y="144"/>
                  </a:cubicBezTo>
                  <a:lnTo>
                    <a:pt x="0" y="1191"/>
                  </a:lnTo>
                  <a:cubicBezTo>
                    <a:pt x="0" y="1287"/>
                    <a:pt x="48" y="1334"/>
                    <a:pt x="143" y="1334"/>
                  </a:cubicBezTo>
                  <a:lnTo>
                    <a:pt x="3858" y="1334"/>
                  </a:lnTo>
                  <a:cubicBezTo>
                    <a:pt x="3953" y="1334"/>
                    <a:pt x="4025" y="1287"/>
                    <a:pt x="4025" y="1191"/>
                  </a:cubicBezTo>
                  <a:lnTo>
                    <a:pt x="4025" y="144"/>
                  </a:lnTo>
                  <a:cubicBezTo>
                    <a:pt x="4049" y="96"/>
                    <a:pt x="3953" y="1"/>
                    <a:pt x="38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6515513" y="1754986"/>
              <a:ext cx="58609" cy="56923"/>
            </a:xfrm>
            <a:custGeom>
              <a:rect b="b" l="l" r="r" t="t"/>
              <a:pathLst>
                <a:path extrusionOk="0" h="1620" w="1668">
                  <a:moveTo>
                    <a:pt x="1334" y="286"/>
                  </a:moveTo>
                  <a:lnTo>
                    <a:pt x="1334" y="1334"/>
                  </a:lnTo>
                  <a:lnTo>
                    <a:pt x="286" y="1334"/>
                  </a:lnTo>
                  <a:lnTo>
                    <a:pt x="286" y="286"/>
                  </a:lnTo>
                  <a:close/>
                  <a:moveTo>
                    <a:pt x="143" y="0"/>
                  </a:moveTo>
                  <a:cubicBezTo>
                    <a:pt x="48" y="0"/>
                    <a:pt x="0" y="48"/>
                    <a:pt x="0" y="143"/>
                  </a:cubicBezTo>
                  <a:lnTo>
                    <a:pt x="0" y="1477"/>
                  </a:lnTo>
                  <a:cubicBezTo>
                    <a:pt x="0" y="1572"/>
                    <a:pt x="48" y="1620"/>
                    <a:pt x="143" y="1620"/>
                  </a:cubicBezTo>
                  <a:lnTo>
                    <a:pt x="1477" y="1620"/>
                  </a:lnTo>
                  <a:cubicBezTo>
                    <a:pt x="1572" y="1620"/>
                    <a:pt x="1644" y="1572"/>
                    <a:pt x="1644" y="1477"/>
                  </a:cubicBezTo>
                  <a:lnTo>
                    <a:pt x="1644" y="143"/>
                  </a:lnTo>
                  <a:cubicBezTo>
                    <a:pt x="1668" y="48"/>
                    <a:pt x="1572" y="0"/>
                    <a:pt x="1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6431851" y="1754986"/>
              <a:ext cx="58609" cy="56923"/>
            </a:xfrm>
            <a:custGeom>
              <a:rect b="b" l="l" r="r" t="t"/>
              <a:pathLst>
                <a:path extrusionOk="0" h="1620" w="1668">
                  <a:moveTo>
                    <a:pt x="1334" y="286"/>
                  </a:moveTo>
                  <a:lnTo>
                    <a:pt x="1334" y="1334"/>
                  </a:lnTo>
                  <a:lnTo>
                    <a:pt x="286" y="1334"/>
                  </a:lnTo>
                  <a:lnTo>
                    <a:pt x="286" y="286"/>
                  </a:lnTo>
                  <a:close/>
                  <a:moveTo>
                    <a:pt x="143" y="0"/>
                  </a:moveTo>
                  <a:cubicBezTo>
                    <a:pt x="48" y="0"/>
                    <a:pt x="0" y="48"/>
                    <a:pt x="0" y="143"/>
                  </a:cubicBezTo>
                  <a:lnTo>
                    <a:pt x="0" y="1477"/>
                  </a:lnTo>
                  <a:cubicBezTo>
                    <a:pt x="0" y="1572"/>
                    <a:pt x="48" y="1620"/>
                    <a:pt x="143" y="1620"/>
                  </a:cubicBezTo>
                  <a:lnTo>
                    <a:pt x="1477" y="1620"/>
                  </a:lnTo>
                  <a:cubicBezTo>
                    <a:pt x="1572" y="1620"/>
                    <a:pt x="1643" y="1572"/>
                    <a:pt x="1643" y="1477"/>
                  </a:cubicBezTo>
                  <a:lnTo>
                    <a:pt x="1643" y="143"/>
                  </a:lnTo>
                  <a:cubicBezTo>
                    <a:pt x="1667" y="48"/>
                    <a:pt x="1572" y="0"/>
                    <a:pt x="1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6515513" y="1826105"/>
              <a:ext cx="58609" cy="56923"/>
            </a:xfrm>
            <a:custGeom>
              <a:rect b="b" l="l" r="r" t="t"/>
              <a:pathLst>
                <a:path extrusionOk="0" h="1620" w="1668">
                  <a:moveTo>
                    <a:pt x="1334" y="310"/>
                  </a:moveTo>
                  <a:lnTo>
                    <a:pt x="1334" y="1358"/>
                  </a:lnTo>
                  <a:lnTo>
                    <a:pt x="286" y="1358"/>
                  </a:lnTo>
                  <a:lnTo>
                    <a:pt x="286" y="310"/>
                  </a:lnTo>
                  <a:close/>
                  <a:moveTo>
                    <a:pt x="143" y="0"/>
                  </a:moveTo>
                  <a:cubicBezTo>
                    <a:pt x="48" y="0"/>
                    <a:pt x="0" y="48"/>
                    <a:pt x="0" y="143"/>
                  </a:cubicBezTo>
                  <a:lnTo>
                    <a:pt x="0" y="1477"/>
                  </a:lnTo>
                  <a:cubicBezTo>
                    <a:pt x="0" y="1572"/>
                    <a:pt x="48" y="1620"/>
                    <a:pt x="143" y="1620"/>
                  </a:cubicBezTo>
                  <a:lnTo>
                    <a:pt x="1477" y="1620"/>
                  </a:lnTo>
                  <a:cubicBezTo>
                    <a:pt x="1572" y="1620"/>
                    <a:pt x="1644" y="1572"/>
                    <a:pt x="1644" y="1477"/>
                  </a:cubicBezTo>
                  <a:lnTo>
                    <a:pt x="1644" y="143"/>
                  </a:lnTo>
                  <a:cubicBezTo>
                    <a:pt x="1668" y="72"/>
                    <a:pt x="1572" y="0"/>
                    <a:pt x="1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6431851" y="1826105"/>
              <a:ext cx="58609" cy="56923"/>
            </a:xfrm>
            <a:custGeom>
              <a:rect b="b" l="l" r="r" t="t"/>
              <a:pathLst>
                <a:path extrusionOk="0" h="1620" w="1668">
                  <a:moveTo>
                    <a:pt x="1334" y="310"/>
                  </a:moveTo>
                  <a:lnTo>
                    <a:pt x="1334" y="1358"/>
                  </a:lnTo>
                  <a:lnTo>
                    <a:pt x="286" y="1358"/>
                  </a:lnTo>
                  <a:lnTo>
                    <a:pt x="286" y="310"/>
                  </a:lnTo>
                  <a:close/>
                  <a:moveTo>
                    <a:pt x="143" y="0"/>
                  </a:moveTo>
                  <a:cubicBezTo>
                    <a:pt x="48" y="0"/>
                    <a:pt x="0" y="48"/>
                    <a:pt x="0" y="143"/>
                  </a:cubicBezTo>
                  <a:lnTo>
                    <a:pt x="0" y="1477"/>
                  </a:lnTo>
                  <a:cubicBezTo>
                    <a:pt x="0" y="1572"/>
                    <a:pt x="48" y="1620"/>
                    <a:pt x="143" y="1620"/>
                  </a:cubicBezTo>
                  <a:lnTo>
                    <a:pt x="1477" y="1620"/>
                  </a:lnTo>
                  <a:cubicBezTo>
                    <a:pt x="1572" y="1620"/>
                    <a:pt x="1643" y="1572"/>
                    <a:pt x="1643" y="1477"/>
                  </a:cubicBezTo>
                  <a:lnTo>
                    <a:pt x="1643" y="143"/>
                  </a:lnTo>
                  <a:cubicBezTo>
                    <a:pt x="1667" y="72"/>
                    <a:pt x="1572" y="0"/>
                    <a:pt x="1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6448576" y="1771712"/>
              <a:ext cx="24280" cy="22629"/>
            </a:xfrm>
            <a:custGeom>
              <a:rect b="b" l="l" r="r" t="t"/>
              <a:pathLst>
                <a:path extrusionOk="0" h="644" w="691">
                  <a:moveTo>
                    <a:pt x="358" y="1"/>
                  </a:moveTo>
                  <a:cubicBezTo>
                    <a:pt x="262" y="1"/>
                    <a:pt x="167" y="48"/>
                    <a:pt x="167" y="143"/>
                  </a:cubicBezTo>
                  <a:cubicBezTo>
                    <a:pt x="96" y="143"/>
                    <a:pt x="24" y="191"/>
                    <a:pt x="0" y="286"/>
                  </a:cubicBezTo>
                  <a:cubicBezTo>
                    <a:pt x="0" y="382"/>
                    <a:pt x="48" y="477"/>
                    <a:pt x="143" y="477"/>
                  </a:cubicBezTo>
                  <a:cubicBezTo>
                    <a:pt x="143" y="548"/>
                    <a:pt x="215" y="620"/>
                    <a:pt x="286" y="643"/>
                  </a:cubicBezTo>
                  <a:cubicBezTo>
                    <a:pt x="381" y="643"/>
                    <a:pt x="477" y="596"/>
                    <a:pt x="477" y="501"/>
                  </a:cubicBezTo>
                  <a:cubicBezTo>
                    <a:pt x="572" y="501"/>
                    <a:pt x="620" y="429"/>
                    <a:pt x="620" y="382"/>
                  </a:cubicBezTo>
                  <a:cubicBezTo>
                    <a:pt x="691" y="262"/>
                    <a:pt x="596" y="167"/>
                    <a:pt x="500" y="167"/>
                  </a:cubicBezTo>
                  <a:cubicBezTo>
                    <a:pt x="500" y="72"/>
                    <a:pt x="453" y="24"/>
                    <a:pt x="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6532239" y="1777580"/>
              <a:ext cx="24315" cy="11736"/>
            </a:xfrm>
            <a:custGeom>
              <a:rect b="b" l="l" r="r" t="t"/>
              <a:pathLst>
                <a:path extrusionOk="0" h="334" w="692">
                  <a:moveTo>
                    <a:pt x="167" y="0"/>
                  </a:moveTo>
                  <a:cubicBezTo>
                    <a:pt x="96" y="0"/>
                    <a:pt x="25" y="72"/>
                    <a:pt x="1" y="143"/>
                  </a:cubicBezTo>
                  <a:cubicBezTo>
                    <a:pt x="1" y="238"/>
                    <a:pt x="48" y="334"/>
                    <a:pt x="144" y="334"/>
                  </a:cubicBezTo>
                  <a:lnTo>
                    <a:pt x="477" y="334"/>
                  </a:lnTo>
                  <a:cubicBezTo>
                    <a:pt x="572" y="334"/>
                    <a:pt x="620" y="262"/>
                    <a:pt x="644" y="191"/>
                  </a:cubicBezTo>
                  <a:cubicBezTo>
                    <a:pt x="691" y="95"/>
                    <a:pt x="596" y="0"/>
                    <a:pt x="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6447733" y="1843252"/>
              <a:ext cx="25123" cy="24737"/>
            </a:xfrm>
            <a:custGeom>
              <a:rect b="b" l="l" r="r" t="t"/>
              <a:pathLst>
                <a:path extrusionOk="0" h="704" w="715">
                  <a:moveTo>
                    <a:pt x="176" y="1"/>
                  </a:moveTo>
                  <a:cubicBezTo>
                    <a:pt x="137" y="1"/>
                    <a:pt x="96" y="13"/>
                    <a:pt x="48" y="36"/>
                  </a:cubicBezTo>
                  <a:cubicBezTo>
                    <a:pt x="1" y="108"/>
                    <a:pt x="1" y="179"/>
                    <a:pt x="48" y="275"/>
                  </a:cubicBezTo>
                  <a:lnTo>
                    <a:pt x="120" y="346"/>
                  </a:lnTo>
                  <a:lnTo>
                    <a:pt x="48" y="394"/>
                  </a:lnTo>
                  <a:cubicBezTo>
                    <a:pt x="1" y="465"/>
                    <a:pt x="1" y="536"/>
                    <a:pt x="48" y="632"/>
                  </a:cubicBezTo>
                  <a:cubicBezTo>
                    <a:pt x="72" y="656"/>
                    <a:pt x="120" y="703"/>
                    <a:pt x="167" y="703"/>
                  </a:cubicBezTo>
                  <a:cubicBezTo>
                    <a:pt x="191" y="703"/>
                    <a:pt x="262" y="656"/>
                    <a:pt x="286" y="632"/>
                  </a:cubicBezTo>
                  <a:lnTo>
                    <a:pt x="358" y="584"/>
                  </a:lnTo>
                  <a:lnTo>
                    <a:pt x="405" y="632"/>
                  </a:lnTo>
                  <a:cubicBezTo>
                    <a:pt x="429" y="656"/>
                    <a:pt x="477" y="703"/>
                    <a:pt x="524" y="703"/>
                  </a:cubicBezTo>
                  <a:cubicBezTo>
                    <a:pt x="548" y="703"/>
                    <a:pt x="620" y="656"/>
                    <a:pt x="644" y="632"/>
                  </a:cubicBezTo>
                  <a:cubicBezTo>
                    <a:pt x="715" y="584"/>
                    <a:pt x="715" y="489"/>
                    <a:pt x="644" y="394"/>
                  </a:cubicBezTo>
                  <a:lnTo>
                    <a:pt x="596" y="346"/>
                  </a:lnTo>
                  <a:lnTo>
                    <a:pt x="644" y="275"/>
                  </a:lnTo>
                  <a:cubicBezTo>
                    <a:pt x="715" y="227"/>
                    <a:pt x="715" y="132"/>
                    <a:pt x="644" y="36"/>
                  </a:cubicBezTo>
                  <a:cubicBezTo>
                    <a:pt x="620" y="13"/>
                    <a:pt x="584" y="1"/>
                    <a:pt x="542" y="1"/>
                  </a:cubicBezTo>
                  <a:cubicBezTo>
                    <a:pt x="501" y="1"/>
                    <a:pt x="453" y="13"/>
                    <a:pt x="405" y="36"/>
                  </a:cubicBezTo>
                  <a:lnTo>
                    <a:pt x="358" y="108"/>
                  </a:lnTo>
                  <a:lnTo>
                    <a:pt x="286" y="36"/>
                  </a:lnTo>
                  <a:cubicBezTo>
                    <a:pt x="251" y="13"/>
                    <a:pt x="215" y="1"/>
                    <a:pt x="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6531395" y="1844095"/>
              <a:ext cx="25158" cy="22207"/>
            </a:xfrm>
            <a:custGeom>
              <a:rect b="b" l="l" r="r" t="t"/>
              <a:pathLst>
                <a:path extrusionOk="0" h="632" w="716">
                  <a:moveTo>
                    <a:pt x="543" y="0"/>
                  </a:moveTo>
                  <a:cubicBezTo>
                    <a:pt x="501" y="0"/>
                    <a:pt x="453" y="12"/>
                    <a:pt x="406" y="36"/>
                  </a:cubicBezTo>
                  <a:lnTo>
                    <a:pt x="72" y="370"/>
                  </a:lnTo>
                  <a:cubicBezTo>
                    <a:pt x="1" y="465"/>
                    <a:pt x="49" y="632"/>
                    <a:pt x="191" y="632"/>
                  </a:cubicBezTo>
                  <a:cubicBezTo>
                    <a:pt x="239" y="632"/>
                    <a:pt x="287" y="608"/>
                    <a:pt x="311" y="584"/>
                  </a:cubicBezTo>
                  <a:lnTo>
                    <a:pt x="644" y="251"/>
                  </a:lnTo>
                  <a:cubicBezTo>
                    <a:pt x="715" y="203"/>
                    <a:pt x="715" y="108"/>
                    <a:pt x="644" y="36"/>
                  </a:cubicBezTo>
                  <a:cubicBezTo>
                    <a:pt x="620" y="12"/>
                    <a:pt x="584" y="0"/>
                    <a:pt x="5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36"/>
          <p:cNvGrpSpPr/>
          <p:nvPr/>
        </p:nvGrpSpPr>
        <p:grpSpPr>
          <a:xfrm>
            <a:off x="6972829" y="1204224"/>
            <a:ext cx="1403050" cy="1243459"/>
            <a:chOff x="6395027" y="3956316"/>
            <a:chExt cx="400849" cy="396878"/>
          </a:xfrm>
        </p:grpSpPr>
        <p:sp>
          <p:nvSpPr>
            <p:cNvPr id="247" name="Google Shape;247;p36"/>
            <p:cNvSpPr/>
            <p:nvPr/>
          </p:nvSpPr>
          <p:spPr>
            <a:xfrm>
              <a:off x="6395027" y="4104631"/>
              <a:ext cx="400849" cy="248563"/>
            </a:xfrm>
            <a:custGeom>
              <a:rect b="b" l="l" r="r" t="t"/>
              <a:pathLst>
                <a:path extrusionOk="0" h="7074" w="11408">
                  <a:moveTo>
                    <a:pt x="3120" y="3192"/>
                  </a:moveTo>
                  <a:lnTo>
                    <a:pt x="3120" y="6740"/>
                  </a:lnTo>
                  <a:lnTo>
                    <a:pt x="1691" y="6740"/>
                  </a:lnTo>
                  <a:lnTo>
                    <a:pt x="1691" y="3192"/>
                  </a:lnTo>
                  <a:close/>
                  <a:moveTo>
                    <a:pt x="6502" y="2311"/>
                  </a:moveTo>
                  <a:lnTo>
                    <a:pt x="6502" y="6740"/>
                  </a:lnTo>
                  <a:lnTo>
                    <a:pt x="5073" y="6740"/>
                  </a:lnTo>
                  <a:lnTo>
                    <a:pt x="5073" y="2311"/>
                  </a:lnTo>
                  <a:close/>
                  <a:moveTo>
                    <a:pt x="9859" y="334"/>
                  </a:moveTo>
                  <a:lnTo>
                    <a:pt x="9859" y="6740"/>
                  </a:lnTo>
                  <a:lnTo>
                    <a:pt x="8431" y="6740"/>
                  </a:lnTo>
                  <a:lnTo>
                    <a:pt x="8431" y="334"/>
                  </a:lnTo>
                  <a:close/>
                  <a:moveTo>
                    <a:pt x="8240" y="1"/>
                  </a:moveTo>
                  <a:cubicBezTo>
                    <a:pt x="8169" y="1"/>
                    <a:pt x="8073" y="72"/>
                    <a:pt x="8073" y="191"/>
                  </a:cubicBezTo>
                  <a:lnTo>
                    <a:pt x="8073" y="6740"/>
                  </a:lnTo>
                  <a:lnTo>
                    <a:pt x="6787" y="6740"/>
                  </a:lnTo>
                  <a:lnTo>
                    <a:pt x="6787" y="2120"/>
                  </a:lnTo>
                  <a:cubicBezTo>
                    <a:pt x="6787" y="2025"/>
                    <a:pt x="6740" y="1954"/>
                    <a:pt x="6621" y="1954"/>
                  </a:cubicBezTo>
                  <a:lnTo>
                    <a:pt x="4858" y="1954"/>
                  </a:lnTo>
                  <a:cubicBezTo>
                    <a:pt x="4763" y="1954"/>
                    <a:pt x="4668" y="2001"/>
                    <a:pt x="4668" y="2120"/>
                  </a:cubicBezTo>
                  <a:lnTo>
                    <a:pt x="4668" y="6740"/>
                  </a:lnTo>
                  <a:lnTo>
                    <a:pt x="3406" y="6740"/>
                  </a:lnTo>
                  <a:lnTo>
                    <a:pt x="3406" y="3025"/>
                  </a:lnTo>
                  <a:cubicBezTo>
                    <a:pt x="3406" y="2930"/>
                    <a:pt x="3334" y="2835"/>
                    <a:pt x="3215" y="2835"/>
                  </a:cubicBezTo>
                  <a:lnTo>
                    <a:pt x="1453" y="2835"/>
                  </a:lnTo>
                  <a:cubicBezTo>
                    <a:pt x="1381" y="2835"/>
                    <a:pt x="1286" y="2906"/>
                    <a:pt x="1286" y="3025"/>
                  </a:cubicBezTo>
                  <a:lnTo>
                    <a:pt x="1286" y="6740"/>
                  </a:lnTo>
                  <a:lnTo>
                    <a:pt x="215" y="6740"/>
                  </a:lnTo>
                  <a:cubicBezTo>
                    <a:pt x="119" y="6740"/>
                    <a:pt x="72" y="6788"/>
                    <a:pt x="24" y="6859"/>
                  </a:cubicBezTo>
                  <a:cubicBezTo>
                    <a:pt x="0" y="6979"/>
                    <a:pt x="95" y="7074"/>
                    <a:pt x="191" y="7074"/>
                  </a:cubicBezTo>
                  <a:lnTo>
                    <a:pt x="11145" y="7074"/>
                  </a:lnTo>
                  <a:cubicBezTo>
                    <a:pt x="11217" y="7074"/>
                    <a:pt x="11312" y="7002"/>
                    <a:pt x="11312" y="6883"/>
                  </a:cubicBezTo>
                  <a:cubicBezTo>
                    <a:pt x="11407" y="6788"/>
                    <a:pt x="11336" y="6740"/>
                    <a:pt x="11264" y="6740"/>
                  </a:cubicBezTo>
                  <a:lnTo>
                    <a:pt x="10193" y="6740"/>
                  </a:lnTo>
                  <a:lnTo>
                    <a:pt x="10193" y="191"/>
                  </a:lnTo>
                  <a:cubicBezTo>
                    <a:pt x="10193" y="96"/>
                    <a:pt x="10121" y="1"/>
                    <a:pt x="100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6404233" y="3956316"/>
              <a:ext cx="379098" cy="229518"/>
            </a:xfrm>
            <a:custGeom>
              <a:rect b="b" l="l" r="r" t="t"/>
              <a:pathLst>
                <a:path extrusionOk="0" h="6532" w="10789">
                  <a:moveTo>
                    <a:pt x="10266" y="1"/>
                  </a:moveTo>
                  <a:cubicBezTo>
                    <a:pt x="10242" y="1"/>
                    <a:pt x="10217" y="3"/>
                    <a:pt x="10193" y="7"/>
                  </a:cubicBezTo>
                  <a:lnTo>
                    <a:pt x="8788" y="174"/>
                  </a:lnTo>
                  <a:cubicBezTo>
                    <a:pt x="8526" y="221"/>
                    <a:pt x="8311" y="483"/>
                    <a:pt x="8335" y="745"/>
                  </a:cubicBezTo>
                  <a:cubicBezTo>
                    <a:pt x="8380" y="1035"/>
                    <a:pt x="8613" y="1200"/>
                    <a:pt x="8857" y="1200"/>
                  </a:cubicBezTo>
                  <a:cubicBezTo>
                    <a:pt x="8874" y="1200"/>
                    <a:pt x="8890" y="1199"/>
                    <a:pt x="8907" y="1198"/>
                  </a:cubicBezTo>
                  <a:lnTo>
                    <a:pt x="9026" y="1198"/>
                  </a:lnTo>
                  <a:cubicBezTo>
                    <a:pt x="7311" y="3222"/>
                    <a:pt x="5216" y="4222"/>
                    <a:pt x="3763" y="4770"/>
                  </a:cubicBezTo>
                  <a:cubicBezTo>
                    <a:pt x="1929" y="5413"/>
                    <a:pt x="500" y="5484"/>
                    <a:pt x="500" y="5484"/>
                  </a:cubicBezTo>
                  <a:cubicBezTo>
                    <a:pt x="214" y="5484"/>
                    <a:pt x="0" y="5722"/>
                    <a:pt x="0" y="6008"/>
                  </a:cubicBezTo>
                  <a:cubicBezTo>
                    <a:pt x="0" y="6294"/>
                    <a:pt x="238" y="6532"/>
                    <a:pt x="500" y="6532"/>
                  </a:cubicBezTo>
                  <a:lnTo>
                    <a:pt x="548" y="6532"/>
                  </a:lnTo>
                  <a:cubicBezTo>
                    <a:pt x="596" y="6532"/>
                    <a:pt x="2096" y="6460"/>
                    <a:pt x="4072" y="5770"/>
                  </a:cubicBezTo>
                  <a:cubicBezTo>
                    <a:pt x="5192" y="5389"/>
                    <a:pt x="6216" y="4865"/>
                    <a:pt x="7168" y="4222"/>
                  </a:cubicBezTo>
                  <a:cubicBezTo>
                    <a:pt x="7264" y="4174"/>
                    <a:pt x="7264" y="4079"/>
                    <a:pt x="7240" y="3984"/>
                  </a:cubicBezTo>
                  <a:cubicBezTo>
                    <a:pt x="7194" y="3939"/>
                    <a:pt x="7149" y="3922"/>
                    <a:pt x="7098" y="3922"/>
                  </a:cubicBezTo>
                  <a:cubicBezTo>
                    <a:pt x="7068" y="3922"/>
                    <a:pt x="7036" y="3927"/>
                    <a:pt x="7002" y="3936"/>
                  </a:cubicBezTo>
                  <a:cubicBezTo>
                    <a:pt x="6073" y="4555"/>
                    <a:pt x="5073" y="5055"/>
                    <a:pt x="3953" y="5460"/>
                  </a:cubicBezTo>
                  <a:cubicBezTo>
                    <a:pt x="2024" y="6127"/>
                    <a:pt x="548" y="6199"/>
                    <a:pt x="548" y="6199"/>
                  </a:cubicBezTo>
                  <a:cubicBezTo>
                    <a:pt x="548" y="6199"/>
                    <a:pt x="357" y="6103"/>
                    <a:pt x="357" y="6008"/>
                  </a:cubicBezTo>
                  <a:cubicBezTo>
                    <a:pt x="357" y="5937"/>
                    <a:pt x="453" y="5841"/>
                    <a:pt x="548" y="5841"/>
                  </a:cubicBezTo>
                  <a:cubicBezTo>
                    <a:pt x="548" y="5841"/>
                    <a:pt x="2001" y="5770"/>
                    <a:pt x="3882" y="5127"/>
                  </a:cubicBezTo>
                  <a:cubicBezTo>
                    <a:pt x="5454" y="4555"/>
                    <a:pt x="7716" y="3388"/>
                    <a:pt x="9526" y="1126"/>
                  </a:cubicBezTo>
                  <a:cubicBezTo>
                    <a:pt x="9615" y="1015"/>
                    <a:pt x="9538" y="862"/>
                    <a:pt x="9410" y="862"/>
                  </a:cubicBezTo>
                  <a:cubicBezTo>
                    <a:pt x="9401" y="862"/>
                    <a:pt x="9392" y="863"/>
                    <a:pt x="9383" y="864"/>
                  </a:cubicBezTo>
                  <a:lnTo>
                    <a:pt x="8859" y="936"/>
                  </a:lnTo>
                  <a:cubicBezTo>
                    <a:pt x="8764" y="936"/>
                    <a:pt x="8669" y="864"/>
                    <a:pt x="8645" y="769"/>
                  </a:cubicBezTo>
                  <a:cubicBezTo>
                    <a:pt x="8597" y="650"/>
                    <a:pt x="8692" y="578"/>
                    <a:pt x="8788" y="531"/>
                  </a:cubicBezTo>
                  <a:lnTo>
                    <a:pt x="10193" y="364"/>
                  </a:lnTo>
                  <a:cubicBezTo>
                    <a:pt x="10312" y="364"/>
                    <a:pt x="10407" y="459"/>
                    <a:pt x="10407" y="531"/>
                  </a:cubicBezTo>
                  <a:lnTo>
                    <a:pt x="10407" y="1936"/>
                  </a:lnTo>
                  <a:cubicBezTo>
                    <a:pt x="10407" y="2031"/>
                    <a:pt x="10312" y="2126"/>
                    <a:pt x="10193" y="2126"/>
                  </a:cubicBezTo>
                  <a:cubicBezTo>
                    <a:pt x="10098" y="2126"/>
                    <a:pt x="10002" y="1936"/>
                    <a:pt x="10002" y="1936"/>
                  </a:cubicBezTo>
                  <a:lnTo>
                    <a:pt x="10002" y="1531"/>
                  </a:lnTo>
                  <a:cubicBezTo>
                    <a:pt x="10002" y="1531"/>
                    <a:pt x="9978" y="1412"/>
                    <a:pt x="9931" y="1364"/>
                  </a:cubicBezTo>
                  <a:cubicBezTo>
                    <a:pt x="9913" y="1358"/>
                    <a:pt x="9894" y="1355"/>
                    <a:pt x="9874" y="1355"/>
                  </a:cubicBezTo>
                  <a:cubicBezTo>
                    <a:pt x="9816" y="1355"/>
                    <a:pt x="9758" y="1382"/>
                    <a:pt x="9740" y="1436"/>
                  </a:cubicBezTo>
                  <a:cubicBezTo>
                    <a:pt x="9121" y="2174"/>
                    <a:pt x="8430" y="2888"/>
                    <a:pt x="7668" y="3460"/>
                  </a:cubicBezTo>
                  <a:cubicBezTo>
                    <a:pt x="7597" y="3508"/>
                    <a:pt x="7573" y="3603"/>
                    <a:pt x="7621" y="3698"/>
                  </a:cubicBezTo>
                  <a:cubicBezTo>
                    <a:pt x="7659" y="3749"/>
                    <a:pt x="7704" y="3773"/>
                    <a:pt x="7749" y="3773"/>
                  </a:cubicBezTo>
                  <a:cubicBezTo>
                    <a:pt x="7787" y="3773"/>
                    <a:pt x="7826" y="3755"/>
                    <a:pt x="7859" y="3722"/>
                  </a:cubicBezTo>
                  <a:cubicBezTo>
                    <a:pt x="8550" y="3222"/>
                    <a:pt x="9145" y="2626"/>
                    <a:pt x="9716" y="1960"/>
                  </a:cubicBezTo>
                  <a:cubicBezTo>
                    <a:pt x="9716" y="2245"/>
                    <a:pt x="9955" y="2484"/>
                    <a:pt x="10217" y="2484"/>
                  </a:cubicBezTo>
                  <a:cubicBezTo>
                    <a:pt x="10526" y="2484"/>
                    <a:pt x="10717" y="2245"/>
                    <a:pt x="10764" y="1960"/>
                  </a:cubicBezTo>
                  <a:lnTo>
                    <a:pt x="10764" y="507"/>
                  </a:lnTo>
                  <a:cubicBezTo>
                    <a:pt x="10788" y="364"/>
                    <a:pt x="10717" y="221"/>
                    <a:pt x="10598" y="126"/>
                  </a:cubicBezTo>
                  <a:cubicBezTo>
                    <a:pt x="10499" y="47"/>
                    <a:pt x="10384" y="1"/>
                    <a:pt x="10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36"/>
          <p:cNvGrpSpPr/>
          <p:nvPr/>
        </p:nvGrpSpPr>
        <p:grpSpPr>
          <a:xfrm>
            <a:off x="3641877" y="1134286"/>
            <a:ext cx="1403057" cy="1329053"/>
            <a:chOff x="3988424" y="3975782"/>
            <a:chExt cx="357348" cy="359000"/>
          </a:xfrm>
        </p:grpSpPr>
        <p:sp>
          <p:nvSpPr>
            <p:cNvPr id="250" name="Google Shape;250;p36"/>
            <p:cNvSpPr/>
            <p:nvPr/>
          </p:nvSpPr>
          <p:spPr>
            <a:xfrm>
              <a:off x="4134034" y="4053611"/>
              <a:ext cx="10084" cy="10893"/>
            </a:xfrm>
            <a:custGeom>
              <a:rect b="b" l="l" r="r" t="t"/>
              <a:pathLst>
                <a:path extrusionOk="0" h="310" w="287">
                  <a:moveTo>
                    <a:pt x="143" y="0"/>
                  </a:moveTo>
                  <a:cubicBezTo>
                    <a:pt x="48" y="0"/>
                    <a:pt x="0" y="72"/>
                    <a:pt x="0" y="143"/>
                  </a:cubicBezTo>
                  <a:cubicBezTo>
                    <a:pt x="0" y="238"/>
                    <a:pt x="48" y="310"/>
                    <a:pt x="143" y="310"/>
                  </a:cubicBezTo>
                  <a:cubicBezTo>
                    <a:pt x="239" y="310"/>
                    <a:pt x="286" y="238"/>
                    <a:pt x="286" y="143"/>
                  </a:cubicBezTo>
                  <a:cubicBezTo>
                    <a:pt x="286" y="72"/>
                    <a:pt x="239"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4089690" y="4053611"/>
              <a:ext cx="10893" cy="10893"/>
            </a:xfrm>
            <a:custGeom>
              <a:rect b="b" l="l" r="r" t="t"/>
              <a:pathLst>
                <a:path extrusionOk="0" h="310" w="310">
                  <a:moveTo>
                    <a:pt x="143" y="0"/>
                  </a:moveTo>
                  <a:cubicBezTo>
                    <a:pt x="72" y="0"/>
                    <a:pt x="0" y="72"/>
                    <a:pt x="0" y="143"/>
                  </a:cubicBezTo>
                  <a:cubicBezTo>
                    <a:pt x="0" y="238"/>
                    <a:pt x="72" y="310"/>
                    <a:pt x="143" y="310"/>
                  </a:cubicBezTo>
                  <a:cubicBezTo>
                    <a:pt x="238" y="310"/>
                    <a:pt x="310" y="238"/>
                    <a:pt x="310" y="143"/>
                  </a:cubicBezTo>
                  <a:cubicBezTo>
                    <a:pt x="310" y="72"/>
                    <a:pt x="215" y="0"/>
                    <a:pt x="1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4111441" y="4244373"/>
              <a:ext cx="10928" cy="10084"/>
            </a:xfrm>
            <a:custGeom>
              <a:rect b="b" l="l" r="r" t="t"/>
              <a:pathLst>
                <a:path extrusionOk="0" h="287" w="311">
                  <a:moveTo>
                    <a:pt x="167" y="1"/>
                  </a:moveTo>
                  <a:cubicBezTo>
                    <a:pt x="72" y="1"/>
                    <a:pt x="0" y="49"/>
                    <a:pt x="0" y="144"/>
                  </a:cubicBezTo>
                  <a:cubicBezTo>
                    <a:pt x="0" y="239"/>
                    <a:pt x="72" y="287"/>
                    <a:pt x="167" y="287"/>
                  </a:cubicBezTo>
                  <a:cubicBezTo>
                    <a:pt x="239" y="287"/>
                    <a:pt x="310" y="239"/>
                    <a:pt x="310" y="144"/>
                  </a:cubicBezTo>
                  <a:cubicBezTo>
                    <a:pt x="310" y="72"/>
                    <a:pt x="239"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3988424" y="3975782"/>
              <a:ext cx="357348" cy="359000"/>
            </a:xfrm>
            <a:custGeom>
              <a:rect b="b" l="l" r="r" t="t"/>
              <a:pathLst>
                <a:path extrusionOk="0" h="10217" w="10170">
                  <a:moveTo>
                    <a:pt x="3621" y="310"/>
                  </a:moveTo>
                  <a:lnTo>
                    <a:pt x="3621" y="334"/>
                  </a:lnTo>
                  <a:lnTo>
                    <a:pt x="3668" y="334"/>
                  </a:lnTo>
                  <a:cubicBezTo>
                    <a:pt x="3682" y="334"/>
                    <a:pt x="3697" y="333"/>
                    <a:pt x="3711" y="333"/>
                  </a:cubicBezTo>
                  <a:cubicBezTo>
                    <a:pt x="4597" y="333"/>
                    <a:pt x="5335" y="1063"/>
                    <a:pt x="5335" y="1977"/>
                  </a:cubicBezTo>
                  <a:lnTo>
                    <a:pt x="5335" y="2072"/>
                  </a:lnTo>
                  <a:lnTo>
                    <a:pt x="5335" y="2096"/>
                  </a:lnTo>
                  <a:cubicBezTo>
                    <a:pt x="5168" y="2096"/>
                    <a:pt x="5026" y="2191"/>
                    <a:pt x="4907" y="2287"/>
                  </a:cubicBezTo>
                  <a:lnTo>
                    <a:pt x="4907" y="1620"/>
                  </a:lnTo>
                  <a:cubicBezTo>
                    <a:pt x="4907" y="1537"/>
                    <a:pt x="4835" y="1472"/>
                    <a:pt x="4769" y="1472"/>
                  </a:cubicBezTo>
                  <a:cubicBezTo>
                    <a:pt x="4759" y="1472"/>
                    <a:pt x="4749" y="1474"/>
                    <a:pt x="4740" y="1477"/>
                  </a:cubicBezTo>
                  <a:cubicBezTo>
                    <a:pt x="4383" y="1572"/>
                    <a:pt x="4025" y="1620"/>
                    <a:pt x="3668" y="1620"/>
                  </a:cubicBezTo>
                  <a:cubicBezTo>
                    <a:pt x="3311" y="1620"/>
                    <a:pt x="2954" y="1572"/>
                    <a:pt x="2597" y="1477"/>
                  </a:cubicBezTo>
                  <a:cubicBezTo>
                    <a:pt x="2573" y="1460"/>
                    <a:pt x="2549" y="1452"/>
                    <a:pt x="2525" y="1452"/>
                  </a:cubicBezTo>
                  <a:cubicBezTo>
                    <a:pt x="2450" y="1452"/>
                    <a:pt x="2382" y="1524"/>
                    <a:pt x="2382" y="1596"/>
                  </a:cubicBezTo>
                  <a:lnTo>
                    <a:pt x="2382" y="3025"/>
                  </a:lnTo>
                  <a:cubicBezTo>
                    <a:pt x="2144" y="2715"/>
                    <a:pt x="2001" y="2358"/>
                    <a:pt x="2001" y="1977"/>
                  </a:cubicBezTo>
                  <a:cubicBezTo>
                    <a:pt x="2001" y="1930"/>
                    <a:pt x="2001" y="1834"/>
                    <a:pt x="1596" y="929"/>
                  </a:cubicBezTo>
                  <a:cubicBezTo>
                    <a:pt x="1501" y="691"/>
                    <a:pt x="1406" y="453"/>
                    <a:pt x="1334" y="310"/>
                  </a:cubicBezTo>
                  <a:close/>
                  <a:moveTo>
                    <a:pt x="4645" y="1763"/>
                  </a:moveTo>
                  <a:lnTo>
                    <a:pt x="4645" y="3311"/>
                  </a:lnTo>
                  <a:cubicBezTo>
                    <a:pt x="4335" y="3525"/>
                    <a:pt x="4025" y="3620"/>
                    <a:pt x="3668" y="3620"/>
                  </a:cubicBezTo>
                  <a:cubicBezTo>
                    <a:pt x="3311" y="3620"/>
                    <a:pt x="2954" y="3501"/>
                    <a:pt x="2668" y="3287"/>
                  </a:cubicBezTo>
                  <a:lnTo>
                    <a:pt x="2668" y="3263"/>
                  </a:lnTo>
                  <a:lnTo>
                    <a:pt x="2668" y="1763"/>
                  </a:lnTo>
                  <a:cubicBezTo>
                    <a:pt x="3001" y="1858"/>
                    <a:pt x="3335" y="1882"/>
                    <a:pt x="3668" y="1882"/>
                  </a:cubicBezTo>
                  <a:cubicBezTo>
                    <a:pt x="3978" y="1882"/>
                    <a:pt x="4311" y="1858"/>
                    <a:pt x="4645" y="1763"/>
                  </a:cubicBezTo>
                  <a:close/>
                  <a:moveTo>
                    <a:pt x="3954" y="4454"/>
                  </a:moveTo>
                  <a:lnTo>
                    <a:pt x="3859" y="4954"/>
                  </a:lnTo>
                  <a:lnTo>
                    <a:pt x="3478" y="4954"/>
                  </a:lnTo>
                  <a:lnTo>
                    <a:pt x="3382" y="4454"/>
                  </a:lnTo>
                  <a:close/>
                  <a:moveTo>
                    <a:pt x="3025" y="4430"/>
                  </a:moveTo>
                  <a:lnTo>
                    <a:pt x="3025" y="4454"/>
                  </a:lnTo>
                  <a:lnTo>
                    <a:pt x="3144" y="5097"/>
                  </a:lnTo>
                  <a:lnTo>
                    <a:pt x="3144" y="5883"/>
                  </a:lnTo>
                  <a:lnTo>
                    <a:pt x="2430" y="4430"/>
                  </a:lnTo>
                  <a:close/>
                  <a:moveTo>
                    <a:pt x="4621" y="4454"/>
                  </a:moveTo>
                  <a:lnTo>
                    <a:pt x="4621" y="4930"/>
                  </a:lnTo>
                  <a:cubicBezTo>
                    <a:pt x="4573" y="4930"/>
                    <a:pt x="4573" y="4954"/>
                    <a:pt x="4573" y="4978"/>
                  </a:cubicBezTo>
                  <a:lnTo>
                    <a:pt x="4144" y="5906"/>
                  </a:lnTo>
                  <a:lnTo>
                    <a:pt x="4144" y="5097"/>
                  </a:lnTo>
                  <a:lnTo>
                    <a:pt x="4264" y="4454"/>
                  </a:lnTo>
                  <a:close/>
                  <a:moveTo>
                    <a:pt x="3835" y="5287"/>
                  </a:moveTo>
                  <a:lnTo>
                    <a:pt x="3835" y="6502"/>
                  </a:lnTo>
                  <a:lnTo>
                    <a:pt x="3668" y="6835"/>
                  </a:lnTo>
                  <a:lnTo>
                    <a:pt x="3478" y="6502"/>
                  </a:lnTo>
                  <a:lnTo>
                    <a:pt x="3478" y="5287"/>
                  </a:lnTo>
                  <a:close/>
                  <a:moveTo>
                    <a:pt x="9384" y="2430"/>
                  </a:moveTo>
                  <a:cubicBezTo>
                    <a:pt x="9646" y="2430"/>
                    <a:pt x="9860" y="2620"/>
                    <a:pt x="9860" y="2906"/>
                  </a:cubicBezTo>
                  <a:lnTo>
                    <a:pt x="9860" y="6383"/>
                  </a:lnTo>
                  <a:cubicBezTo>
                    <a:pt x="9860" y="6645"/>
                    <a:pt x="9646" y="6859"/>
                    <a:pt x="9384" y="6859"/>
                  </a:cubicBezTo>
                  <a:lnTo>
                    <a:pt x="7598" y="6859"/>
                  </a:lnTo>
                  <a:cubicBezTo>
                    <a:pt x="7550" y="6859"/>
                    <a:pt x="7502" y="6883"/>
                    <a:pt x="7478" y="6883"/>
                  </a:cubicBezTo>
                  <a:lnTo>
                    <a:pt x="6931" y="7431"/>
                  </a:lnTo>
                  <a:lnTo>
                    <a:pt x="6931" y="6978"/>
                  </a:lnTo>
                  <a:cubicBezTo>
                    <a:pt x="6931" y="6883"/>
                    <a:pt x="6883" y="6835"/>
                    <a:pt x="6788" y="6835"/>
                  </a:cubicBezTo>
                  <a:lnTo>
                    <a:pt x="5383" y="6835"/>
                  </a:lnTo>
                  <a:lnTo>
                    <a:pt x="5383" y="6859"/>
                  </a:lnTo>
                  <a:cubicBezTo>
                    <a:pt x="5121" y="6859"/>
                    <a:pt x="4907" y="6645"/>
                    <a:pt x="4907" y="6383"/>
                  </a:cubicBezTo>
                  <a:lnTo>
                    <a:pt x="4907" y="2906"/>
                  </a:lnTo>
                  <a:cubicBezTo>
                    <a:pt x="4907" y="2644"/>
                    <a:pt x="5121" y="2430"/>
                    <a:pt x="5383" y="2430"/>
                  </a:cubicBezTo>
                  <a:close/>
                  <a:moveTo>
                    <a:pt x="2144" y="4454"/>
                  </a:moveTo>
                  <a:lnTo>
                    <a:pt x="3549" y="7216"/>
                  </a:lnTo>
                  <a:cubicBezTo>
                    <a:pt x="3573" y="7276"/>
                    <a:pt x="3621" y="7306"/>
                    <a:pt x="3671" y="7306"/>
                  </a:cubicBezTo>
                  <a:cubicBezTo>
                    <a:pt x="3722" y="7306"/>
                    <a:pt x="3775" y="7276"/>
                    <a:pt x="3811" y="7216"/>
                  </a:cubicBezTo>
                  <a:lnTo>
                    <a:pt x="4645" y="5549"/>
                  </a:lnTo>
                  <a:lnTo>
                    <a:pt x="4645" y="6359"/>
                  </a:lnTo>
                  <a:cubicBezTo>
                    <a:pt x="4645" y="6788"/>
                    <a:pt x="5002" y="7121"/>
                    <a:pt x="5407" y="7121"/>
                  </a:cubicBezTo>
                  <a:lnTo>
                    <a:pt x="6073" y="7121"/>
                  </a:lnTo>
                  <a:lnTo>
                    <a:pt x="6073" y="8121"/>
                  </a:lnTo>
                  <a:lnTo>
                    <a:pt x="1287" y="8121"/>
                  </a:lnTo>
                  <a:lnTo>
                    <a:pt x="1287" y="4930"/>
                  </a:lnTo>
                  <a:cubicBezTo>
                    <a:pt x="1287" y="4668"/>
                    <a:pt x="1477" y="4454"/>
                    <a:pt x="1763" y="4454"/>
                  </a:cubicBezTo>
                  <a:close/>
                  <a:moveTo>
                    <a:pt x="9550" y="9074"/>
                  </a:moveTo>
                  <a:lnTo>
                    <a:pt x="9550" y="9907"/>
                  </a:lnTo>
                  <a:lnTo>
                    <a:pt x="620" y="9907"/>
                  </a:lnTo>
                  <a:lnTo>
                    <a:pt x="620" y="9074"/>
                  </a:lnTo>
                  <a:close/>
                  <a:moveTo>
                    <a:pt x="1096" y="1"/>
                  </a:moveTo>
                  <a:cubicBezTo>
                    <a:pt x="977" y="1"/>
                    <a:pt x="930" y="120"/>
                    <a:pt x="953" y="215"/>
                  </a:cubicBezTo>
                  <a:cubicBezTo>
                    <a:pt x="1311" y="953"/>
                    <a:pt x="1668" y="1834"/>
                    <a:pt x="1692" y="1977"/>
                  </a:cubicBezTo>
                  <a:cubicBezTo>
                    <a:pt x="1692" y="3049"/>
                    <a:pt x="2597" y="3930"/>
                    <a:pt x="3668" y="3930"/>
                  </a:cubicBezTo>
                  <a:cubicBezTo>
                    <a:pt x="3978" y="3930"/>
                    <a:pt x="4311" y="3858"/>
                    <a:pt x="4621" y="3692"/>
                  </a:cubicBezTo>
                  <a:lnTo>
                    <a:pt x="4621" y="4168"/>
                  </a:lnTo>
                  <a:lnTo>
                    <a:pt x="1715" y="4168"/>
                  </a:lnTo>
                  <a:cubicBezTo>
                    <a:pt x="1287" y="4168"/>
                    <a:pt x="953" y="4525"/>
                    <a:pt x="953" y="4954"/>
                  </a:cubicBezTo>
                  <a:lnTo>
                    <a:pt x="953" y="8145"/>
                  </a:lnTo>
                  <a:lnTo>
                    <a:pt x="144" y="8145"/>
                  </a:lnTo>
                  <a:cubicBezTo>
                    <a:pt x="48" y="8145"/>
                    <a:pt x="1" y="8193"/>
                    <a:pt x="1" y="8288"/>
                  </a:cubicBezTo>
                  <a:lnTo>
                    <a:pt x="1" y="8931"/>
                  </a:lnTo>
                  <a:cubicBezTo>
                    <a:pt x="1" y="9026"/>
                    <a:pt x="48" y="9098"/>
                    <a:pt x="144" y="9098"/>
                  </a:cubicBezTo>
                  <a:lnTo>
                    <a:pt x="334" y="9098"/>
                  </a:lnTo>
                  <a:lnTo>
                    <a:pt x="334" y="10074"/>
                  </a:lnTo>
                  <a:cubicBezTo>
                    <a:pt x="334" y="10169"/>
                    <a:pt x="382" y="10217"/>
                    <a:pt x="477" y="10217"/>
                  </a:cubicBezTo>
                  <a:lnTo>
                    <a:pt x="9693" y="10217"/>
                  </a:lnTo>
                  <a:cubicBezTo>
                    <a:pt x="9788" y="10217"/>
                    <a:pt x="9860" y="10169"/>
                    <a:pt x="9860" y="10074"/>
                  </a:cubicBezTo>
                  <a:lnTo>
                    <a:pt x="9860" y="9098"/>
                  </a:lnTo>
                  <a:lnTo>
                    <a:pt x="10027" y="9098"/>
                  </a:lnTo>
                  <a:cubicBezTo>
                    <a:pt x="10122" y="9098"/>
                    <a:pt x="10170" y="9026"/>
                    <a:pt x="10170" y="8931"/>
                  </a:cubicBezTo>
                  <a:lnTo>
                    <a:pt x="10170" y="8288"/>
                  </a:lnTo>
                  <a:cubicBezTo>
                    <a:pt x="10170" y="8193"/>
                    <a:pt x="10122" y="8145"/>
                    <a:pt x="10027" y="8145"/>
                  </a:cubicBezTo>
                  <a:lnTo>
                    <a:pt x="8955" y="8145"/>
                  </a:lnTo>
                  <a:cubicBezTo>
                    <a:pt x="8860" y="8145"/>
                    <a:pt x="8812" y="8193"/>
                    <a:pt x="8812" y="8264"/>
                  </a:cubicBezTo>
                  <a:cubicBezTo>
                    <a:pt x="8812" y="8336"/>
                    <a:pt x="8860" y="8431"/>
                    <a:pt x="8955" y="8431"/>
                  </a:cubicBezTo>
                  <a:lnTo>
                    <a:pt x="9908" y="8431"/>
                  </a:lnTo>
                  <a:lnTo>
                    <a:pt x="9908" y="8788"/>
                  </a:lnTo>
                  <a:lnTo>
                    <a:pt x="334" y="8788"/>
                  </a:lnTo>
                  <a:lnTo>
                    <a:pt x="334" y="8431"/>
                  </a:lnTo>
                  <a:lnTo>
                    <a:pt x="8217" y="8431"/>
                  </a:lnTo>
                  <a:cubicBezTo>
                    <a:pt x="8312" y="8431"/>
                    <a:pt x="8360" y="8383"/>
                    <a:pt x="8360" y="8312"/>
                  </a:cubicBezTo>
                  <a:cubicBezTo>
                    <a:pt x="8360" y="8216"/>
                    <a:pt x="8312" y="8145"/>
                    <a:pt x="8217" y="8145"/>
                  </a:cubicBezTo>
                  <a:lnTo>
                    <a:pt x="6407" y="8145"/>
                  </a:lnTo>
                  <a:lnTo>
                    <a:pt x="6407" y="7145"/>
                  </a:lnTo>
                  <a:lnTo>
                    <a:pt x="6764" y="7145"/>
                  </a:lnTo>
                  <a:lnTo>
                    <a:pt x="6764" y="7812"/>
                  </a:lnTo>
                  <a:cubicBezTo>
                    <a:pt x="6693" y="7835"/>
                    <a:pt x="6764" y="7907"/>
                    <a:pt x="6788" y="7931"/>
                  </a:cubicBezTo>
                  <a:cubicBezTo>
                    <a:pt x="6802" y="7938"/>
                    <a:pt x="6818" y="7941"/>
                    <a:pt x="6835" y="7941"/>
                  </a:cubicBezTo>
                  <a:cubicBezTo>
                    <a:pt x="6875" y="7941"/>
                    <a:pt x="6921" y="7924"/>
                    <a:pt x="6955" y="7907"/>
                  </a:cubicBezTo>
                  <a:lnTo>
                    <a:pt x="7740" y="7169"/>
                  </a:lnTo>
                  <a:lnTo>
                    <a:pt x="9407" y="7169"/>
                  </a:lnTo>
                  <a:cubicBezTo>
                    <a:pt x="9860" y="7169"/>
                    <a:pt x="10170" y="6811"/>
                    <a:pt x="10170" y="6383"/>
                  </a:cubicBezTo>
                  <a:lnTo>
                    <a:pt x="10170" y="2858"/>
                  </a:lnTo>
                  <a:cubicBezTo>
                    <a:pt x="10170" y="2430"/>
                    <a:pt x="9812" y="2096"/>
                    <a:pt x="9407" y="2096"/>
                  </a:cubicBezTo>
                  <a:lnTo>
                    <a:pt x="5692" y="2096"/>
                  </a:lnTo>
                  <a:lnTo>
                    <a:pt x="5692" y="2072"/>
                  </a:lnTo>
                  <a:lnTo>
                    <a:pt x="5692" y="1977"/>
                  </a:lnTo>
                  <a:cubicBezTo>
                    <a:pt x="5692" y="905"/>
                    <a:pt x="4811" y="1"/>
                    <a:pt x="3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4182559" y="4073675"/>
              <a:ext cx="131414" cy="129763"/>
            </a:xfrm>
            <a:custGeom>
              <a:rect b="b" l="l" r="r" t="t"/>
              <a:pathLst>
                <a:path extrusionOk="0" h="3693" w="3740">
                  <a:moveTo>
                    <a:pt x="1858" y="334"/>
                  </a:moveTo>
                  <a:cubicBezTo>
                    <a:pt x="2716" y="334"/>
                    <a:pt x="3406" y="1049"/>
                    <a:pt x="3406" y="1882"/>
                  </a:cubicBezTo>
                  <a:cubicBezTo>
                    <a:pt x="3430" y="2739"/>
                    <a:pt x="2716" y="3430"/>
                    <a:pt x="1858" y="3430"/>
                  </a:cubicBezTo>
                  <a:cubicBezTo>
                    <a:pt x="1001" y="3430"/>
                    <a:pt x="310" y="2716"/>
                    <a:pt x="310" y="1882"/>
                  </a:cubicBezTo>
                  <a:cubicBezTo>
                    <a:pt x="310" y="1001"/>
                    <a:pt x="1025" y="334"/>
                    <a:pt x="1858" y="334"/>
                  </a:cubicBezTo>
                  <a:close/>
                  <a:moveTo>
                    <a:pt x="1858" y="1"/>
                  </a:moveTo>
                  <a:cubicBezTo>
                    <a:pt x="834" y="1"/>
                    <a:pt x="1" y="834"/>
                    <a:pt x="1" y="1835"/>
                  </a:cubicBezTo>
                  <a:cubicBezTo>
                    <a:pt x="1" y="2859"/>
                    <a:pt x="834" y="3692"/>
                    <a:pt x="1858" y="3692"/>
                  </a:cubicBezTo>
                  <a:cubicBezTo>
                    <a:pt x="2858" y="3692"/>
                    <a:pt x="3692" y="2859"/>
                    <a:pt x="3692" y="1835"/>
                  </a:cubicBezTo>
                  <a:cubicBezTo>
                    <a:pt x="3740" y="834"/>
                    <a:pt x="2906" y="1"/>
                    <a:pt x="18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4221878" y="4096690"/>
              <a:ext cx="51933" cy="82714"/>
            </a:xfrm>
            <a:custGeom>
              <a:rect b="b" l="l" r="r" t="t"/>
              <a:pathLst>
                <a:path extrusionOk="0" h="2354" w="1478">
                  <a:moveTo>
                    <a:pt x="731" y="0"/>
                  </a:moveTo>
                  <a:cubicBezTo>
                    <a:pt x="657" y="0"/>
                    <a:pt x="596" y="63"/>
                    <a:pt x="596" y="156"/>
                  </a:cubicBezTo>
                  <a:lnTo>
                    <a:pt x="596" y="322"/>
                  </a:lnTo>
                  <a:cubicBezTo>
                    <a:pt x="239" y="394"/>
                    <a:pt x="1" y="870"/>
                    <a:pt x="382" y="1251"/>
                  </a:cubicBezTo>
                  <a:cubicBezTo>
                    <a:pt x="406" y="1275"/>
                    <a:pt x="477" y="1299"/>
                    <a:pt x="525" y="1299"/>
                  </a:cubicBezTo>
                  <a:lnTo>
                    <a:pt x="858" y="1299"/>
                  </a:lnTo>
                  <a:cubicBezTo>
                    <a:pt x="882" y="1299"/>
                    <a:pt x="906" y="1299"/>
                    <a:pt x="906" y="1346"/>
                  </a:cubicBezTo>
                  <a:cubicBezTo>
                    <a:pt x="1096" y="1513"/>
                    <a:pt x="977" y="1727"/>
                    <a:pt x="787" y="1727"/>
                  </a:cubicBezTo>
                  <a:lnTo>
                    <a:pt x="525" y="1727"/>
                  </a:lnTo>
                  <a:cubicBezTo>
                    <a:pt x="477" y="1727"/>
                    <a:pt x="430" y="1656"/>
                    <a:pt x="477" y="1632"/>
                  </a:cubicBezTo>
                  <a:cubicBezTo>
                    <a:pt x="511" y="1531"/>
                    <a:pt x="437" y="1430"/>
                    <a:pt x="333" y="1430"/>
                  </a:cubicBezTo>
                  <a:cubicBezTo>
                    <a:pt x="289" y="1430"/>
                    <a:pt x="240" y="1447"/>
                    <a:pt x="192" y="1489"/>
                  </a:cubicBezTo>
                  <a:lnTo>
                    <a:pt x="168" y="1513"/>
                  </a:lnTo>
                  <a:cubicBezTo>
                    <a:pt x="144" y="1775"/>
                    <a:pt x="311" y="1989"/>
                    <a:pt x="596" y="2013"/>
                  </a:cubicBezTo>
                  <a:lnTo>
                    <a:pt x="596" y="2227"/>
                  </a:lnTo>
                  <a:cubicBezTo>
                    <a:pt x="596" y="2251"/>
                    <a:pt x="596" y="2251"/>
                    <a:pt x="620" y="2299"/>
                  </a:cubicBezTo>
                  <a:cubicBezTo>
                    <a:pt x="659" y="2337"/>
                    <a:pt x="700" y="2354"/>
                    <a:pt x="738" y="2354"/>
                  </a:cubicBezTo>
                  <a:cubicBezTo>
                    <a:pt x="817" y="2354"/>
                    <a:pt x="882" y="2284"/>
                    <a:pt x="882" y="2204"/>
                  </a:cubicBezTo>
                  <a:lnTo>
                    <a:pt x="882" y="2013"/>
                  </a:lnTo>
                  <a:cubicBezTo>
                    <a:pt x="1239" y="1965"/>
                    <a:pt x="1477" y="1489"/>
                    <a:pt x="1096" y="1108"/>
                  </a:cubicBezTo>
                  <a:cubicBezTo>
                    <a:pt x="1025" y="1037"/>
                    <a:pt x="977" y="1037"/>
                    <a:pt x="906" y="1037"/>
                  </a:cubicBezTo>
                  <a:lnTo>
                    <a:pt x="620" y="1037"/>
                  </a:lnTo>
                  <a:cubicBezTo>
                    <a:pt x="525" y="1037"/>
                    <a:pt x="430" y="989"/>
                    <a:pt x="406" y="918"/>
                  </a:cubicBezTo>
                  <a:cubicBezTo>
                    <a:pt x="358" y="775"/>
                    <a:pt x="477" y="632"/>
                    <a:pt x="620" y="632"/>
                  </a:cubicBezTo>
                  <a:lnTo>
                    <a:pt x="787" y="632"/>
                  </a:lnTo>
                  <a:cubicBezTo>
                    <a:pt x="882" y="632"/>
                    <a:pt x="954" y="679"/>
                    <a:pt x="954" y="775"/>
                  </a:cubicBezTo>
                  <a:lnTo>
                    <a:pt x="954" y="870"/>
                  </a:lnTo>
                  <a:cubicBezTo>
                    <a:pt x="1001" y="989"/>
                    <a:pt x="1073" y="1037"/>
                    <a:pt x="1144" y="1037"/>
                  </a:cubicBezTo>
                  <a:cubicBezTo>
                    <a:pt x="1239" y="1037"/>
                    <a:pt x="1311" y="989"/>
                    <a:pt x="1311" y="894"/>
                  </a:cubicBezTo>
                  <a:lnTo>
                    <a:pt x="1311" y="798"/>
                  </a:lnTo>
                  <a:cubicBezTo>
                    <a:pt x="1311" y="560"/>
                    <a:pt x="1120" y="346"/>
                    <a:pt x="882" y="322"/>
                  </a:cubicBezTo>
                  <a:lnTo>
                    <a:pt x="882" y="108"/>
                  </a:lnTo>
                  <a:cubicBezTo>
                    <a:pt x="882" y="84"/>
                    <a:pt x="882" y="84"/>
                    <a:pt x="858" y="60"/>
                  </a:cubicBezTo>
                  <a:cubicBezTo>
                    <a:pt x="817" y="18"/>
                    <a:pt x="772" y="0"/>
                    <a:pt x="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6"/>
          <p:cNvSpPr/>
          <p:nvPr/>
        </p:nvSpPr>
        <p:spPr>
          <a:xfrm>
            <a:off x="0" y="2187350"/>
            <a:ext cx="9144000" cy="108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There is a dire need for hotel to </a:t>
            </a:r>
            <a:r>
              <a:rPr b="1" lang="en" sz="1500"/>
              <a:t>improve their ability to anticipate guest arrivals by utilizing forecasting models to predict potential cancellations and forecast demand. Thereby, hotels can optimize their assets and revenue streams to their fullest potential.</a:t>
            </a:r>
            <a:endParaRPr b="1" sz="1500"/>
          </a:p>
        </p:txBody>
      </p:sp>
      <p:sp>
        <p:nvSpPr>
          <p:cNvPr id="257" name="Google Shape;257;p36"/>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pic>
        <p:nvPicPr>
          <p:cNvPr id="450" name="Google Shape;450;p54"/>
          <p:cNvPicPr preferRelativeResize="0"/>
          <p:nvPr/>
        </p:nvPicPr>
        <p:blipFill rotWithShape="1">
          <a:blip r:embed="rId3">
            <a:alphaModFix/>
          </a:blip>
          <a:srcRect b="43438" l="0" r="0" t="0"/>
          <a:stretch/>
        </p:blipFill>
        <p:spPr>
          <a:xfrm>
            <a:off x="906600" y="1285750"/>
            <a:ext cx="7330775" cy="1370625"/>
          </a:xfrm>
          <a:prstGeom prst="rect">
            <a:avLst/>
          </a:prstGeom>
          <a:noFill/>
          <a:ln>
            <a:noFill/>
          </a:ln>
        </p:spPr>
      </p:pic>
      <p:sp>
        <p:nvSpPr>
          <p:cNvPr id="451" name="Google Shape;451;p54"/>
          <p:cNvSpPr txBox="1"/>
          <p:nvPr/>
        </p:nvSpPr>
        <p:spPr>
          <a:xfrm>
            <a:off x="2472450" y="2914850"/>
            <a:ext cx="4199100" cy="1800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500">
                <a:solidFill>
                  <a:schemeClr val="hlink"/>
                </a:solidFill>
                <a:latin typeface="Anaheim"/>
                <a:ea typeface="Anaheim"/>
                <a:cs typeface="Anaheim"/>
                <a:sym typeface="Anaheim"/>
              </a:rPr>
              <a:t>Tendency to book more rooms, either due to:</a:t>
            </a:r>
            <a:endParaRPr sz="1500">
              <a:solidFill>
                <a:schemeClr val="hlink"/>
              </a:solidFill>
              <a:latin typeface="Anaheim"/>
              <a:ea typeface="Anaheim"/>
              <a:cs typeface="Anaheim"/>
              <a:sym typeface="Anaheim"/>
            </a:endParaRPr>
          </a:p>
          <a:p>
            <a:pPr indent="-323850" lvl="1" marL="9144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More people</a:t>
            </a:r>
            <a:endParaRPr sz="1500">
              <a:solidFill>
                <a:schemeClr val="hlink"/>
              </a:solidFill>
              <a:latin typeface="Anaheim"/>
              <a:ea typeface="Anaheim"/>
              <a:cs typeface="Anaheim"/>
              <a:sym typeface="Anaheim"/>
            </a:endParaRPr>
          </a:p>
          <a:p>
            <a:pPr indent="-323850" lvl="1" marL="9144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More nights stayed</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Tendency to book for more people</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Unlikely</a:t>
            </a:r>
            <a:r>
              <a:rPr lang="en" sz="1500">
                <a:solidFill>
                  <a:schemeClr val="hlink"/>
                </a:solidFill>
                <a:latin typeface="Anaheim"/>
                <a:ea typeface="Anaheim"/>
                <a:cs typeface="Anaheim"/>
                <a:sym typeface="Anaheim"/>
              </a:rPr>
              <a:t> to book directly through hotelier</a:t>
            </a:r>
            <a:endParaRPr sz="1500">
              <a:solidFill>
                <a:schemeClr val="hlink"/>
              </a:solidFill>
              <a:latin typeface="Anaheim"/>
              <a:ea typeface="Anaheim"/>
              <a:cs typeface="Anaheim"/>
              <a:sym typeface="Anaheim"/>
            </a:endParaRPr>
          </a:p>
        </p:txBody>
      </p:sp>
      <p:sp>
        <p:nvSpPr>
          <p:cNvPr id="452" name="Google Shape;452;p54"/>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58" name="Google Shape;458;p55"/>
          <p:cNvSpPr txBox="1"/>
          <p:nvPr/>
        </p:nvSpPr>
        <p:spPr>
          <a:xfrm>
            <a:off x="2472450" y="3075900"/>
            <a:ext cx="4199100" cy="877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500">
                <a:solidFill>
                  <a:schemeClr val="hlink"/>
                </a:solidFill>
                <a:latin typeface="Anaheim"/>
                <a:ea typeface="Anaheim"/>
                <a:cs typeface="Anaheim"/>
                <a:sym typeface="Anaheim"/>
              </a:rPr>
              <a:t>High t</a:t>
            </a:r>
            <a:r>
              <a:rPr lang="en" sz="1500">
                <a:solidFill>
                  <a:schemeClr val="hlink"/>
                </a:solidFill>
                <a:latin typeface="Anaheim"/>
                <a:ea typeface="Anaheim"/>
                <a:cs typeface="Anaheim"/>
                <a:sym typeface="Anaheim"/>
              </a:rPr>
              <a:t>endency to book in advance</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Unlikely to book directly through hotelier</a:t>
            </a:r>
            <a:endParaRPr sz="1500">
              <a:solidFill>
                <a:schemeClr val="hlink"/>
              </a:solidFill>
              <a:latin typeface="Anaheim"/>
              <a:ea typeface="Anaheim"/>
              <a:cs typeface="Anaheim"/>
              <a:sym typeface="Anaheim"/>
            </a:endParaRPr>
          </a:p>
        </p:txBody>
      </p:sp>
      <p:pic>
        <p:nvPicPr>
          <p:cNvPr id="459" name="Google Shape;459;p55"/>
          <p:cNvPicPr preferRelativeResize="0"/>
          <p:nvPr/>
        </p:nvPicPr>
        <p:blipFill>
          <a:blip r:embed="rId3">
            <a:alphaModFix/>
          </a:blip>
          <a:stretch>
            <a:fillRect/>
          </a:stretch>
        </p:blipFill>
        <p:spPr>
          <a:xfrm>
            <a:off x="900288" y="1297863"/>
            <a:ext cx="7343437" cy="1194012"/>
          </a:xfrm>
          <a:prstGeom prst="rect">
            <a:avLst/>
          </a:prstGeom>
          <a:noFill/>
          <a:ln>
            <a:noFill/>
          </a:ln>
        </p:spPr>
      </p:pic>
      <p:sp>
        <p:nvSpPr>
          <p:cNvPr id="460" name="Google Shape;460;p55"/>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66" name="Google Shape;466;p56"/>
          <p:cNvSpPr txBox="1"/>
          <p:nvPr/>
        </p:nvSpPr>
        <p:spPr>
          <a:xfrm>
            <a:off x="1971875" y="2914850"/>
            <a:ext cx="5200200" cy="877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500">
                <a:solidFill>
                  <a:schemeClr val="hlink"/>
                </a:solidFill>
                <a:latin typeface="Anaheim"/>
                <a:ea typeface="Anaheim"/>
                <a:cs typeface="Anaheim"/>
                <a:sym typeface="Anaheim"/>
              </a:rPr>
              <a:t>Less </a:t>
            </a:r>
            <a:r>
              <a:rPr lang="en" sz="1500">
                <a:solidFill>
                  <a:schemeClr val="hlink"/>
                </a:solidFill>
                <a:latin typeface="Anaheim"/>
                <a:ea typeface="Anaheim"/>
                <a:cs typeface="Anaheim"/>
                <a:sym typeface="Anaheim"/>
              </a:rPr>
              <a:t>likely</a:t>
            </a:r>
            <a:r>
              <a:rPr lang="en" sz="1500">
                <a:solidFill>
                  <a:schemeClr val="hlink"/>
                </a:solidFill>
                <a:latin typeface="Anaheim"/>
                <a:ea typeface="Anaheim"/>
                <a:cs typeface="Anaheim"/>
                <a:sym typeface="Anaheim"/>
              </a:rPr>
              <a:t> to make special requests</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Highly unlikely to book directly through travel operators</a:t>
            </a:r>
            <a:endParaRPr sz="1500">
              <a:solidFill>
                <a:schemeClr val="hlink"/>
              </a:solidFill>
              <a:latin typeface="Anaheim"/>
              <a:ea typeface="Anaheim"/>
              <a:cs typeface="Anaheim"/>
              <a:sym typeface="Anaheim"/>
            </a:endParaRPr>
          </a:p>
        </p:txBody>
      </p:sp>
      <p:pic>
        <p:nvPicPr>
          <p:cNvPr id="467" name="Google Shape;467;p56"/>
          <p:cNvPicPr preferRelativeResize="0"/>
          <p:nvPr/>
        </p:nvPicPr>
        <p:blipFill>
          <a:blip r:embed="rId3">
            <a:alphaModFix/>
          </a:blip>
          <a:stretch>
            <a:fillRect/>
          </a:stretch>
        </p:blipFill>
        <p:spPr>
          <a:xfrm>
            <a:off x="873524" y="1306225"/>
            <a:ext cx="7396925" cy="910175"/>
          </a:xfrm>
          <a:prstGeom prst="rect">
            <a:avLst/>
          </a:prstGeom>
          <a:noFill/>
          <a:ln>
            <a:noFill/>
          </a:ln>
        </p:spPr>
      </p:pic>
      <p:sp>
        <p:nvSpPr>
          <p:cNvPr id="468" name="Google Shape;468;p56"/>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74" name="Google Shape;474;p57"/>
          <p:cNvSpPr txBox="1"/>
          <p:nvPr/>
        </p:nvSpPr>
        <p:spPr>
          <a:xfrm>
            <a:off x="2252825" y="2602825"/>
            <a:ext cx="4638300" cy="226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500">
                <a:solidFill>
                  <a:schemeClr val="hlink"/>
                </a:solidFill>
                <a:latin typeface="Anaheim"/>
                <a:ea typeface="Anaheim"/>
                <a:cs typeface="Anaheim"/>
                <a:sym typeface="Anaheim"/>
              </a:rPr>
              <a:t>Tend to spend less on lodging and other services</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Require lesser rooms either due to:</a:t>
            </a:r>
            <a:endParaRPr sz="1500">
              <a:solidFill>
                <a:schemeClr val="hlink"/>
              </a:solidFill>
              <a:latin typeface="Anaheim"/>
              <a:ea typeface="Anaheim"/>
              <a:cs typeface="Anaheim"/>
              <a:sym typeface="Anaheim"/>
            </a:endParaRPr>
          </a:p>
          <a:p>
            <a:pPr indent="-323850" lvl="1" marL="9144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Fewer occupants</a:t>
            </a:r>
            <a:endParaRPr sz="1500">
              <a:solidFill>
                <a:schemeClr val="hlink"/>
              </a:solidFill>
              <a:latin typeface="Anaheim"/>
              <a:ea typeface="Anaheim"/>
              <a:cs typeface="Anaheim"/>
              <a:sym typeface="Anaheim"/>
            </a:endParaRPr>
          </a:p>
          <a:p>
            <a:pPr indent="-323850" lvl="1" marL="9144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Shorter duration of stay</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Tendency to book for fewer people</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Unlikely to book directly with hotelier</a:t>
            </a:r>
            <a:endParaRPr sz="1500">
              <a:solidFill>
                <a:schemeClr val="hlink"/>
              </a:solidFill>
              <a:latin typeface="Anaheim"/>
              <a:ea typeface="Anaheim"/>
              <a:cs typeface="Anaheim"/>
              <a:sym typeface="Anaheim"/>
            </a:endParaRPr>
          </a:p>
        </p:txBody>
      </p:sp>
      <p:pic>
        <p:nvPicPr>
          <p:cNvPr id="475" name="Google Shape;475;p57"/>
          <p:cNvPicPr preferRelativeResize="0"/>
          <p:nvPr/>
        </p:nvPicPr>
        <p:blipFill>
          <a:blip r:embed="rId3">
            <a:alphaModFix/>
          </a:blip>
          <a:stretch>
            <a:fillRect/>
          </a:stretch>
        </p:blipFill>
        <p:spPr>
          <a:xfrm>
            <a:off x="845150" y="1300450"/>
            <a:ext cx="7453701" cy="1080925"/>
          </a:xfrm>
          <a:prstGeom prst="rect">
            <a:avLst/>
          </a:prstGeom>
          <a:noFill/>
          <a:ln>
            <a:noFill/>
          </a:ln>
        </p:spPr>
      </p:pic>
      <p:sp>
        <p:nvSpPr>
          <p:cNvPr id="476" name="Google Shape;476;p57"/>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a:t>
            </a:r>
            <a:endParaRPr/>
          </a:p>
        </p:txBody>
      </p:sp>
      <p:sp>
        <p:nvSpPr>
          <p:cNvPr id="482" name="Google Shape;482;p58"/>
          <p:cNvSpPr txBox="1"/>
          <p:nvPr/>
        </p:nvSpPr>
        <p:spPr>
          <a:xfrm>
            <a:off x="1971875" y="2914850"/>
            <a:ext cx="52002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Likely to book in advance </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Tend to book more rooms and for more people </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Such customers can come from any distribution channel</a:t>
            </a:r>
            <a:endParaRPr sz="1500">
              <a:solidFill>
                <a:schemeClr val="hlink"/>
              </a:solidFill>
              <a:latin typeface="Anaheim"/>
              <a:ea typeface="Anaheim"/>
              <a:cs typeface="Anaheim"/>
              <a:sym typeface="Anaheim"/>
            </a:endParaRPr>
          </a:p>
        </p:txBody>
      </p:sp>
      <p:pic>
        <p:nvPicPr>
          <p:cNvPr id="483" name="Google Shape;483;p58"/>
          <p:cNvPicPr preferRelativeResize="0"/>
          <p:nvPr/>
        </p:nvPicPr>
        <p:blipFill>
          <a:blip r:embed="rId3">
            <a:alphaModFix/>
          </a:blip>
          <a:stretch>
            <a:fillRect/>
          </a:stretch>
        </p:blipFill>
        <p:spPr>
          <a:xfrm>
            <a:off x="836850" y="1323075"/>
            <a:ext cx="7469148" cy="926350"/>
          </a:xfrm>
          <a:prstGeom prst="rect">
            <a:avLst/>
          </a:prstGeom>
          <a:noFill/>
          <a:ln>
            <a:noFill/>
          </a:ln>
        </p:spPr>
      </p:pic>
      <p:sp>
        <p:nvSpPr>
          <p:cNvPr id="484" name="Google Shape;484;p58"/>
          <p:cNvSpPr txBox="1"/>
          <p:nvPr/>
        </p:nvSpPr>
        <p:spPr>
          <a:xfrm>
            <a:off x="7178975"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9"/>
          <p:cNvPicPr preferRelativeResize="0"/>
          <p:nvPr/>
        </p:nvPicPr>
        <p:blipFill>
          <a:blip r:embed="rId3">
            <a:alphaModFix/>
          </a:blip>
          <a:stretch>
            <a:fillRect/>
          </a:stretch>
        </p:blipFill>
        <p:spPr>
          <a:xfrm>
            <a:off x="514750" y="1371600"/>
            <a:ext cx="4818925" cy="3359525"/>
          </a:xfrm>
          <a:prstGeom prst="rect">
            <a:avLst/>
          </a:prstGeom>
          <a:noFill/>
          <a:ln>
            <a:noFill/>
          </a:ln>
        </p:spPr>
      </p:pic>
      <p:sp>
        <p:nvSpPr>
          <p:cNvPr id="490" name="Google Shape;490;p59"/>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491" name="Google Shape;491;p59"/>
          <p:cNvSpPr txBox="1"/>
          <p:nvPr/>
        </p:nvSpPr>
        <p:spPr>
          <a:xfrm>
            <a:off x="5776650" y="1676800"/>
            <a:ext cx="28743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Hotelier</a:t>
            </a:r>
            <a:r>
              <a:rPr lang="en" sz="1500">
                <a:solidFill>
                  <a:schemeClr val="hlink"/>
                </a:solidFill>
                <a:latin typeface="Anaheim"/>
                <a:ea typeface="Anaheim"/>
                <a:cs typeface="Anaheim"/>
                <a:sym typeface="Anaheim"/>
              </a:rPr>
              <a:t> has </a:t>
            </a:r>
            <a:r>
              <a:rPr lang="en" sz="1500">
                <a:solidFill>
                  <a:schemeClr val="hlink"/>
                </a:solidFill>
                <a:latin typeface="Anaheim"/>
                <a:ea typeface="Anaheim"/>
                <a:cs typeface="Anaheim"/>
                <a:sym typeface="Anaheim"/>
              </a:rPr>
              <a:t>fewer</a:t>
            </a:r>
            <a:r>
              <a:rPr lang="en" sz="1500">
                <a:solidFill>
                  <a:schemeClr val="hlink"/>
                </a:solidFill>
                <a:latin typeface="Anaheim"/>
                <a:ea typeface="Anaheim"/>
                <a:cs typeface="Anaheim"/>
                <a:sym typeface="Anaheim"/>
              </a:rPr>
              <a:t> high spenders</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Older customers from travel operators (2) visit around April to October</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Visits by young </a:t>
            </a:r>
            <a:r>
              <a:rPr lang="en" sz="1500">
                <a:solidFill>
                  <a:schemeClr val="hlink"/>
                </a:solidFill>
                <a:latin typeface="Anaheim"/>
                <a:ea typeface="Anaheim"/>
                <a:cs typeface="Anaheim"/>
                <a:sym typeface="Anaheim"/>
              </a:rPr>
              <a:t>customers</a:t>
            </a:r>
            <a:r>
              <a:rPr lang="en" sz="1500">
                <a:solidFill>
                  <a:schemeClr val="hlink"/>
                </a:solidFill>
                <a:latin typeface="Anaheim"/>
                <a:ea typeface="Anaheim"/>
                <a:cs typeface="Anaheim"/>
                <a:sym typeface="Anaheim"/>
              </a:rPr>
              <a:t> from </a:t>
            </a:r>
            <a:r>
              <a:rPr lang="en" sz="1500">
                <a:solidFill>
                  <a:schemeClr val="hlink"/>
                </a:solidFill>
                <a:latin typeface="Anaheim"/>
                <a:ea typeface="Anaheim"/>
                <a:cs typeface="Anaheim"/>
                <a:sym typeface="Anaheim"/>
              </a:rPr>
              <a:t>travel</a:t>
            </a:r>
            <a:r>
              <a:rPr lang="en" sz="1500">
                <a:solidFill>
                  <a:schemeClr val="hlink"/>
                </a:solidFill>
                <a:latin typeface="Anaheim"/>
                <a:ea typeface="Anaheim"/>
                <a:cs typeface="Anaheim"/>
                <a:sym typeface="Anaheim"/>
              </a:rPr>
              <a:t> operators (1) is consistently </a:t>
            </a:r>
            <a:endParaRPr sz="1500">
              <a:solidFill>
                <a:schemeClr val="hlink"/>
              </a:solidFill>
              <a:latin typeface="Anaheim"/>
              <a:ea typeface="Anaheim"/>
              <a:cs typeface="Anaheim"/>
              <a:sym typeface="Anaheim"/>
            </a:endParaRPr>
          </a:p>
        </p:txBody>
      </p:sp>
      <p:sp>
        <p:nvSpPr>
          <p:cNvPr id="492" name="Google Shape;492;p59"/>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idx="4294967295"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498" name="Google Shape;498;p60"/>
          <p:cNvSpPr txBox="1"/>
          <p:nvPr/>
        </p:nvSpPr>
        <p:spPr>
          <a:xfrm>
            <a:off x="5766575" y="2047425"/>
            <a:ext cx="28743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Last minute bookers (4) have a higher tendency to make requests</a:t>
            </a:r>
            <a:endParaRPr sz="1500">
              <a:solidFill>
                <a:schemeClr val="hlink"/>
              </a:solidFill>
              <a:latin typeface="Anaheim"/>
              <a:ea typeface="Anaheim"/>
              <a:cs typeface="Anaheim"/>
              <a:sym typeface="Anaheim"/>
            </a:endParaRPr>
          </a:p>
          <a:p>
            <a:pPr indent="0" lvl="0" marL="0" rtl="0" algn="l">
              <a:spcBef>
                <a:spcPts val="0"/>
              </a:spcBef>
              <a:spcAft>
                <a:spcPts val="0"/>
              </a:spcAft>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High spenders (5) and o</a:t>
            </a:r>
            <a:r>
              <a:rPr lang="en" sz="1500">
                <a:solidFill>
                  <a:schemeClr val="hlink"/>
                </a:solidFill>
                <a:latin typeface="Anaheim"/>
                <a:ea typeface="Anaheim"/>
                <a:cs typeface="Anaheim"/>
                <a:sym typeface="Anaheim"/>
              </a:rPr>
              <a:t>lder customers from travel operators (2) </a:t>
            </a:r>
            <a:r>
              <a:rPr lang="en" sz="1500">
                <a:solidFill>
                  <a:schemeClr val="hlink"/>
                </a:solidFill>
                <a:latin typeface="Anaheim"/>
                <a:ea typeface="Anaheim"/>
                <a:cs typeface="Anaheim"/>
                <a:sym typeface="Anaheim"/>
              </a:rPr>
              <a:t>make fewer requests</a:t>
            </a:r>
            <a:endParaRPr sz="1500">
              <a:solidFill>
                <a:schemeClr val="hlink"/>
              </a:solidFill>
              <a:latin typeface="Anaheim"/>
              <a:ea typeface="Anaheim"/>
              <a:cs typeface="Anaheim"/>
              <a:sym typeface="Anaheim"/>
            </a:endParaRPr>
          </a:p>
        </p:txBody>
      </p:sp>
      <p:pic>
        <p:nvPicPr>
          <p:cNvPr id="499" name="Google Shape;499;p60"/>
          <p:cNvPicPr preferRelativeResize="0"/>
          <p:nvPr/>
        </p:nvPicPr>
        <p:blipFill>
          <a:blip r:embed="rId3">
            <a:alphaModFix/>
          </a:blip>
          <a:stretch>
            <a:fillRect/>
          </a:stretch>
        </p:blipFill>
        <p:spPr>
          <a:xfrm>
            <a:off x="504625" y="1371600"/>
            <a:ext cx="4824551" cy="3383550"/>
          </a:xfrm>
          <a:prstGeom prst="rect">
            <a:avLst/>
          </a:prstGeom>
          <a:noFill/>
          <a:ln>
            <a:noFill/>
          </a:ln>
        </p:spPr>
      </p:pic>
      <p:sp>
        <p:nvSpPr>
          <p:cNvPr id="500" name="Google Shape;500;p60"/>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6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6" name="Google Shape;506;p61"/>
          <p:cNvSpPr/>
          <p:nvPr/>
        </p:nvSpPr>
        <p:spPr>
          <a:xfrm>
            <a:off x="300" y="-193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1"/>
          <p:cNvSpPr txBox="1"/>
          <p:nvPr>
            <p:ph type="title"/>
          </p:nvPr>
        </p:nvSpPr>
        <p:spPr>
          <a:xfrm>
            <a:off x="4356850" y="1990899"/>
            <a:ext cx="42102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HOTEL BOOKING</a:t>
            </a:r>
            <a:endParaRPr sz="4800"/>
          </a:p>
        </p:txBody>
      </p:sp>
      <p:sp>
        <p:nvSpPr>
          <p:cNvPr id="508" name="Google Shape;508;p61"/>
          <p:cNvSpPr txBox="1"/>
          <p:nvPr>
            <p:ph idx="4294967295" type="title"/>
          </p:nvPr>
        </p:nvSpPr>
        <p:spPr>
          <a:xfrm>
            <a:off x="4491703" y="1044475"/>
            <a:ext cx="3940500" cy="98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2"/>
                </a:solidFill>
              </a:rPr>
              <a:t>Dataset 2:</a:t>
            </a:r>
            <a:endParaRPr sz="3000">
              <a:solidFill>
                <a:schemeClr val="dk2"/>
              </a:solidFill>
            </a:endParaRPr>
          </a:p>
        </p:txBody>
      </p:sp>
      <p:grpSp>
        <p:nvGrpSpPr>
          <p:cNvPr id="509" name="Google Shape;509;p61"/>
          <p:cNvGrpSpPr/>
          <p:nvPr/>
        </p:nvGrpSpPr>
        <p:grpSpPr>
          <a:xfrm>
            <a:off x="-10028" y="294337"/>
            <a:ext cx="9159176" cy="4571128"/>
            <a:chOff x="443882" y="1006750"/>
            <a:chExt cx="8026620" cy="2730825"/>
          </a:xfrm>
        </p:grpSpPr>
        <p:cxnSp>
          <p:nvCxnSpPr>
            <p:cNvPr id="510" name="Google Shape;510;p61"/>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511" name="Google Shape;511;p61"/>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2"/>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Cancellation Features</a:t>
            </a:r>
            <a:endParaRPr/>
          </a:p>
        </p:txBody>
      </p:sp>
      <p:graphicFrame>
        <p:nvGraphicFramePr>
          <p:cNvPr id="517" name="Google Shape;517;p62"/>
          <p:cNvGraphicFramePr/>
          <p:nvPr/>
        </p:nvGraphicFramePr>
        <p:xfrm>
          <a:off x="469623" y="1318076"/>
          <a:ext cx="3000000" cy="3000000"/>
        </p:xfrm>
        <a:graphic>
          <a:graphicData uri="http://schemas.openxmlformats.org/drawingml/2006/table">
            <a:tbl>
              <a:tblPr>
                <a:noFill/>
                <a:tableStyleId>{022EA573-34C0-43DA-B29C-97DE13330341}</a:tableStyleId>
              </a:tblPr>
              <a:tblGrid>
                <a:gridCol w="2734925"/>
                <a:gridCol w="2734925"/>
                <a:gridCol w="2734925"/>
              </a:tblGrid>
              <a:tr h="574875">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SOURCING</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INTENT</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CLEANING</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dk2"/>
                    </a:solidFill>
                  </a:tcPr>
                </a:tc>
              </a:tr>
              <a:tr h="2535900">
                <a:tc>
                  <a:txBody>
                    <a:bodyPr/>
                    <a:lstStyle/>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Sourced from Kaggle</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Real-world data from a 4-star hotel in Lisbon, Portugal</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Demographic data, booking details, revenue and other aspects</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Identify what are the features to cancellations</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Increase understanding of trend towards cancellation</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Forecast cancellations and provide possible insights/suggestions for hotels </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Subsetting/filtering </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Dropped and added columns</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Changed data types</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Exo"/>
                        <a:buChar char="●"/>
                      </a:pPr>
                      <a:r>
                        <a:rPr lang="en" sz="1500">
                          <a:solidFill>
                            <a:schemeClr val="hlink"/>
                          </a:solidFill>
                          <a:latin typeface="Anaheim"/>
                          <a:ea typeface="Anaheim"/>
                          <a:cs typeface="Anaheim"/>
                          <a:sym typeface="Anaheim"/>
                        </a:rPr>
                        <a:t>22 variables</a:t>
                      </a:r>
                      <a:r>
                        <a:rPr lang="en" sz="1500">
                          <a:solidFill>
                            <a:schemeClr val="hlink"/>
                          </a:solidFill>
                          <a:latin typeface="Exo"/>
                          <a:ea typeface="Exo"/>
                          <a:cs typeface="Exo"/>
                          <a:sym typeface="Exo"/>
                        </a:rPr>
                        <a:t> </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518" name="Google Shape;518;p62"/>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4" name="Google Shape;524;p63"/>
          <p:cNvSpPr/>
          <p:nvPr/>
        </p:nvSpPr>
        <p:spPr>
          <a:xfrm>
            <a:off x="250" y="-19350"/>
            <a:ext cx="9144000" cy="5163000"/>
          </a:xfrm>
          <a:prstGeom prst="rect">
            <a:avLst/>
          </a:prstGeom>
          <a:solidFill>
            <a:srgbClr val="212121">
              <a:alpha val="8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63"/>
          <p:cNvGrpSpPr/>
          <p:nvPr/>
        </p:nvGrpSpPr>
        <p:grpSpPr>
          <a:xfrm>
            <a:off x="-10028" y="294337"/>
            <a:ext cx="9159176" cy="4571128"/>
            <a:chOff x="443882" y="1006750"/>
            <a:chExt cx="8026620" cy="2730825"/>
          </a:xfrm>
        </p:grpSpPr>
        <p:cxnSp>
          <p:nvCxnSpPr>
            <p:cNvPr id="526" name="Google Shape;526;p63"/>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527" name="Google Shape;527;p63"/>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
        <p:nvSpPr>
          <p:cNvPr id="528" name="Google Shape;528;p63"/>
          <p:cNvSpPr txBox="1"/>
          <p:nvPr>
            <p:ph type="title"/>
          </p:nvPr>
        </p:nvSpPr>
        <p:spPr>
          <a:xfrm>
            <a:off x="4356850" y="1990899"/>
            <a:ext cx="4210200" cy="1666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t>DATA </a:t>
            </a:r>
            <a:r>
              <a:rPr lang="en" sz="4800"/>
              <a:t>EXPLORATION</a:t>
            </a:r>
            <a:endParaRPr sz="4800"/>
          </a:p>
        </p:txBody>
      </p:sp>
      <p:sp>
        <p:nvSpPr>
          <p:cNvPr id="529" name="Google Shape;529;p63"/>
          <p:cNvSpPr txBox="1"/>
          <p:nvPr>
            <p:ph idx="4294967295" type="title"/>
          </p:nvPr>
        </p:nvSpPr>
        <p:spPr>
          <a:xfrm>
            <a:off x="4491703" y="1044475"/>
            <a:ext cx="3940500" cy="986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dk2"/>
                </a:solidFill>
              </a:rPr>
              <a:t>Hotel Booking</a:t>
            </a:r>
            <a:endParaRPr sz="3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idx="1" type="subTitle"/>
          </p:nvPr>
        </p:nvSpPr>
        <p:spPr>
          <a:xfrm>
            <a:off x="1721396" y="1567496"/>
            <a:ext cx="2595600" cy="3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TRAVEL BOOM</a:t>
            </a:r>
            <a:endParaRPr/>
          </a:p>
        </p:txBody>
      </p:sp>
      <p:sp>
        <p:nvSpPr>
          <p:cNvPr id="263" name="Google Shape;263;p37"/>
          <p:cNvSpPr txBox="1"/>
          <p:nvPr>
            <p:ph idx="3" type="subTitle"/>
          </p:nvPr>
        </p:nvSpPr>
        <p:spPr>
          <a:xfrm>
            <a:off x="5627871" y="1567512"/>
            <a:ext cx="2595600" cy="3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TECHNOLOGY </a:t>
            </a:r>
            <a:endParaRPr/>
          </a:p>
        </p:txBody>
      </p:sp>
      <p:sp>
        <p:nvSpPr>
          <p:cNvPr id="264" name="Google Shape;264;p37"/>
          <p:cNvSpPr txBox="1"/>
          <p:nvPr>
            <p:ph type="title"/>
          </p:nvPr>
        </p:nvSpPr>
        <p:spPr>
          <a:xfrm>
            <a:off x="713225" y="555875"/>
            <a:ext cx="77175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OPPORTUNITIES</a:t>
            </a:r>
            <a:endParaRPr>
              <a:solidFill>
                <a:schemeClr val="dk1"/>
              </a:solidFill>
            </a:endParaRPr>
          </a:p>
        </p:txBody>
      </p:sp>
      <p:sp>
        <p:nvSpPr>
          <p:cNvPr id="265" name="Google Shape;265;p37"/>
          <p:cNvSpPr txBox="1"/>
          <p:nvPr>
            <p:ph idx="5" type="subTitle"/>
          </p:nvPr>
        </p:nvSpPr>
        <p:spPr>
          <a:xfrm>
            <a:off x="1645188" y="1972675"/>
            <a:ext cx="2899500" cy="6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A compounded annual growth rate (CAGR) of </a:t>
            </a:r>
            <a:r>
              <a:rPr b="1" lang="en" sz="1500"/>
              <a:t>4.28% </a:t>
            </a:r>
            <a:r>
              <a:rPr lang="en" sz="1500"/>
              <a:t>for hotel revenue over the next five years</a:t>
            </a:r>
            <a:endParaRPr sz="1500"/>
          </a:p>
        </p:txBody>
      </p:sp>
      <p:sp>
        <p:nvSpPr>
          <p:cNvPr id="266" name="Google Shape;266;p37"/>
          <p:cNvSpPr txBox="1"/>
          <p:nvPr>
            <p:ph idx="8" type="subTitle"/>
          </p:nvPr>
        </p:nvSpPr>
        <p:spPr>
          <a:xfrm>
            <a:off x="5704075" y="2062201"/>
            <a:ext cx="2595600" cy="16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Advanced technologies such as machine learning algorithm </a:t>
            </a:r>
            <a:r>
              <a:rPr lang="en" sz="1500"/>
              <a:t>allows hotels to make informed decisions and optimise their revenue management strategies by inventory and manpower needs.</a:t>
            </a:r>
            <a:endParaRPr sz="1500"/>
          </a:p>
        </p:txBody>
      </p:sp>
      <p:cxnSp>
        <p:nvCxnSpPr>
          <p:cNvPr id="267" name="Google Shape;267;p37"/>
          <p:cNvCxnSpPr/>
          <p:nvPr/>
        </p:nvCxnSpPr>
        <p:spPr>
          <a:xfrm>
            <a:off x="1589575" y="1714800"/>
            <a:ext cx="6900" cy="1866300"/>
          </a:xfrm>
          <a:prstGeom prst="straightConnector1">
            <a:avLst/>
          </a:prstGeom>
          <a:noFill/>
          <a:ln cap="flat" cmpd="sng" w="19050">
            <a:solidFill>
              <a:schemeClr val="dk2"/>
            </a:solidFill>
            <a:prstDash val="solid"/>
            <a:round/>
            <a:headEnd len="med" w="med" type="none"/>
            <a:tailEnd len="med" w="med" type="none"/>
          </a:ln>
        </p:spPr>
      </p:cxnSp>
      <p:cxnSp>
        <p:nvCxnSpPr>
          <p:cNvPr id="268" name="Google Shape;268;p37"/>
          <p:cNvCxnSpPr/>
          <p:nvPr/>
        </p:nvCxnSpPr>
        <p:spPr>
          <a:xfrm>
            <a:off x="8739625" y="0"/>
            <a:ext cx="0" cy="4608000"/>
          </a:xfrm>
          <a:prstGeom prst="straightConnector1">
            <a:avLst/>
          </a:prstGeom>
          <a:noFill/>
          <a:ln cap="flat" cmpd="sng" w="19050">
            <a:solidFill>
              <a:schemeClr val="dk2"/>
            </a:solidFill>
            <a:prstDash val="solid"/>
            <a:round/>
            <a:headEnd len="med" w="med" type="none"/>
            <a:tailEnd len="med" w="med" type="none"/>
          </a:ln>
        </p:spPr>
      </p:cxnSp>
      <p:grpSp>
        <p:nvGrpSpPr>
          <p:cNvPr id="269" name="Google Shape;269;p37"/>
          <p:cNvGrpSpPr/>
          <p:nvPr/>
        </p:nvGrpSpPr>
        <p:grpSpPr>
          <a:xfrm>
            <a:off x="4745806" y="2137899"/>
            <a:ext cx="670728" cy="781355"/>
            <a:chOff x="8076110" y="1562503"/>
            <a:chExt cx="327200" cy="396667"/>
          </a:xfrm>
        </p:grpSpPr>
        <p:sp>
          <p:nvSpPr>
            <p:cNvPr id="270" name="Google Shape;270;p37"/>
            <p:cNvSpPr/>
            <p:nvPr/>
          </p:nvSpPr>
          <p:spPr>
            <a:xfrm>
              <a:off x="8176533" y="1909767"/>
              <a:ext cx="37667" cy="31026"/>
            </a:xfrm>
            <a:custGeom>
              <a:rect b="b" l="l" r="r" t="t"/>
              <a:pathLst>
                <a:path extrusionOk="0" h="883" w="1072">
                  <a:moveTo>
                    <a:pt x="715" y="310"/>
                  </a:moveTo>
                  <a:lnTo>
                    <a:pt x="715" y="501"/>
                  </a:lnTo>
                  <a:lnTo>
                    <a:pt x="334" y="501"/>
                  </a:lnTo>
                  <a:lnTo>
                    <a:pt x="334" y="310"/>
                  </a:lnTo>
                  <a:close/>
                  <a:moveTo>
                    <a:pt x="167" y="1"/>
                  </a:moveTo>
                  <a:cubicBezTo>
                    <a:pt x="95" y="1"/>
                    <a:pt x="0" y="49"/>
                    <a:pt x="0" y="168"/>
                  </a:cubicBezTo>
                  <a:lnTo>
                    <a:pt x="0" y="715"/>
                  </a:lnTo>
                  <a:cubicBezTo>
                    <a:pt x="0" y="787"/>
                    <a:pt x="48" y="882"/>
                    <a:pt x="167" y="882"/>
                  </a:cubicBezTo>
                  <a:lnTo>
                    <a:pt x="881" y="882"/>
                  </a:lnTo>
                  <a:cubicBezTo>
                    <a:pt x="977" y="882"/>
                    <a:pt x="1072" y="834"/>
                    <a:pt x="1072" y="715"/>
                  </a:cubicBezTo>
                  <a:lnTo>
                    <a:pt x="1072" y="168"/>
                  </a:lnTo>
                  <a:cubicBezTo>
                    <a:pt x="1048" y="49"/>
                    <a:pt x="977" y="1"/>
                    <a:pt x="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8175690" y="1587627"/>
              <a:ext cx="38511" cy="10893"/>
            </a:xfrm>
            <a:custGeom>
              <a:rect b="b" l="l" r="r" t="t"/>
              <a:pathLst>
                <a:path extrusionOk="0" h="310" w="1096">
                  <a:moveTo>
                    <a:pt x="191" y="0"/>
                  </a:moveTo>
                  <a:cubicBezTo>
                    <a:pt x="119" y="0"/>
                    <a:pt x="48" y="48"/>
                    <a:pt x="24" y="119"/>
                  </a:cubicBezTo>
                  <a:cubicBezTo>
                    <a:pt x="0" y="238"/>
                    <a:pt x="72" y="310"/>
                    <a:pt x="167" y="310"/>
                  </a:cubicBezTo>
                  <a:lnTo>
                    <a:pt x="858" y="310"/>
                  </a:lnTo>
                  <a:cubicBezTo>
                    <a:pt x="953" y="310"/>
                    <a:pt x="1001" y="262"/>
                    <a:pt x="1024" y="167"/>
                  </a:cubicBezTo>
                  <a:cubicBezTo>
                    <a:pt x="1096" y="48"/>
                    <a:pt x="1001" y="0"/>
                    <a:pt x="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8146385" y="1685520"/>
              <a:ext cx="48595" cy="11771"/>
            </a:xfrm>
            <a:custGeom>
              <a:rect b="b" l="l" r="r" t="t"/>
              <a:pathLst>
                <a:path extrusionOk="0" h="335" w="1383">
                  <a:moveTo>
                    <a:pt x="168" y="1"/>
                  </a:moveTo>
                  <a:cubicBezTo>
                    <a:pt x="72" y="1"/>
                    <a:pt x="25" y="48"/>
                    <a:pt x="1" y="144"/>
                  </a:cubicBezTo>
                  <a:cubicBezTo>
                    <a:pt x="1" y="239"/>
                    <a:pt x="49" y="334"/>
                    <a:pt x="168" y="334"/>
                  </a:cubicBezTo>
                  <a:lnTo>
                    <a:pt x="1215" y="334"/>
                  </a:lnTo>
                  <a:cubicBezTo>
                    <a:pt x="1287" y="334"/>
                    <a:pt x="1358" y="263"/>
                    <a:pt x="1382" y="191"/>
                  </a:cubicBezTo>
                  <a:cubicBezTo>
                    <a:pt x="1382" y="96"/>
                    <a:pt x="1311" y="1"/>
                    <a:pt x="1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8146385" y="1747432"/>
              <a:ext cx="55271" cy="11771"/>
            </a:xfrm>
            <a:custGeom>
              <a:rect b="b" l="l" r="r" t="t"/>
              <a:pathLst>
                <a:path extrusionOk="0" h="335" w="1573">
                  <a:moveTo>
                    <a:pt x="168" y="1"/>
                  </a:moveTo>
                  <a:cubicBezTo>
                    <a:pt x="72" y="1"/>
                    <a:pt x="25" y="49"/>
                    <a:pt x="1" y="144"/>
                  </a:cubicBezTo>
                  <a:cubicBezTo>
                    <a:pt x="1" y="239"/>
                    <a:pt x="49" y="334"/>
                    <a:pt x="168" y="334"/>
                  </a:cubicBezTo>
                  <a:lnTo>
                    <a:pt x="1382" y="334"/>
                  </a:lnTo>
                  <a:cubicBezTo>
                    <a:pt x="1477" y="334"/>
                    <a:pt x="1549" y="263"/>
                    <a:pt x="1573" y="168"/>
                  </a:cubicBezTo>
                  <a:cubicBezTo>
                    <a:pt x="1573" y="96"/>
                    <a:pt x="1477" y="1"/>
                    <a:pt x="1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8076110" y="1562503"/>
              <a:ext cx="327200" cy="396667"/>
            </a:xfrm>
            <a:custGeom>
              <a:rect b="b" l="l" r="r" t="t"/>
              <a:pathLst>
                <a:path extrusionOk="0" h="11289" w="9312">
                  <a:moveTo>
                    <a:pt x="5859" y="311"/>
                  </a:moveTo>
                  <a:cubicBezTo>
                    <a:pt x="6168" y="311"/>
                    <a:pt x="6383" y="549"/>
                    <a:pt x="6383" y="858"/>
                  </a:cubicBezTo>
                  <a:lnTo>
                    <a:pt x="6383" y="1382"/>
                  </a:lnTo>
                  <a:lnTo>
                    <a:pt x="382" y="1382"/>
                  </a:lnTo>
                  <a:lnTo>
                    <a:pt x="382" y="858"/>
                  </a:lnTo>
                  <a:cubicBezTo>
                    <a:pt x="382" y="549"/>
                    <a:pt x="620" y="311"/>
                    <a:pt x="905" y="311"/>
                  </a:cubicBezTo>
                  <a:close/>
                  <a:moveTo>
                    <a:pt x="2430" y="6216"/>
                  </a:moveTo>
                  <a:lnTo>
                    <a:pt x="2430" y="6979"/>
                  </a:lnTo>
                  <a:lnTo>
                    <a:pt x="1668" y="6216"/>
                  </a:lnTo>
                  <a:close/>
                  <a:moveTo>
                    <a:pt x="5287" y="2621"/>
                  </a:moveTo>
                  <a:lnTo>
                    <a:pt x="5287" y="3240"/>
                  </a:lnTo>
                  <a:cubicBezTo>
                    <a:pt x="5121" y="3335"/>
                    <a:pt x="4978" y="3406"/>
                    <a:pt x="4811" y="3502"/>
                  </a:cubicBezTo>
                  <a:lnTo>
                    <a:pt x="3882" y="3502"/>
                  </a:lnTo>
                  <a:cubicBezTo>
                    <a:pt x="3811" y="3502"/>
                    <a:pt x="3739" y="3549"/>
                    <a:pt x="3716" y="3645"/>
                  </a:cubicBezTo>
                  <a:cubicBezTo>
                    <a:pt x="3716" y="3740"/>
                    <a:pt x="3787" y="3835"/>
                    <a:pt x="3882" y="3835"/>
                  </a:cubicBezTo>
                  <a:lnTo>
                    <a:pt x="4454" y="3835"/>
                  </a:lnTo>
                  <a:cubicBezTo>
                    <a:pt x="4311" y="4002"/>
                    <a:pt x="4168" y="4192"/>
                    <a:pt x="4049" y="4407"/>
                  </a:cubicBezTo>
                  <a:lnTo>
                    <a:pt x="2144" y="4407"/>
                  </a:lnTo>
                  <a:cubicBezTo>
                    <a:pt x="2049" y="4407"/>
                    <a:pt x="2001" y="4454"/>
                    <a:pt x="1953" y="4526"/>
                  </a:cubicBezTo>
                  <a:cubicBezTo>
                    <a:pt x="1929" y="4645"/>
                    <a:pt x="2025" y="4716"/>
                    <a:pt x="2096" y="4716"/>
                  </a:cubicBezTo>
                  <a:lnTo>
                    <a:pt x="3882" y="4716"/>
                  </a:lnTo>
                  <a:cubicBezTo>
                    <a:pt x="3787" y="5002"/>
                    <a:pt x="3716" y="5312"/>
                    <a:pt x="3716" y="5621"/>
                  </a:cubicBezTo>
                  <a:cubicBezTo>
                    <a:pt x="3716" y="6216"/>
                    <a:pt x="3930" y="6788"/>
                    <a:pt x="4287" y="7217"/>
                  </a:cubicBezTo>
                  <a:lnTo>
                    <a:pt x="2763" y="7217"/>
                  </a:lnTo>
                  <a:lnTo>
                    <a:pt x="2763" y="6074"/>
                  </a:lnTo>
                  <a:cubicBezTo>
                    <a:pt x="2763" y="5978"/>
                    <a:pt x="2692" y="5883"/>
                    <a:pt x="2596" y="5883"/>
                  </a:cubicBezTo>
                  <a:lnTo>
                    <a:pt x="1406" y="5883"/>
                  </a:lnTo>
                  <a:lnTo>
                    <a:pt x="1406" y="2621"/>
                  </a:lnTo>
                  <a:close/>
                  <a:moveTo>
                    <a:pt x="6573" y="3287"/>
                  </a:moveTo>
                  <a:cubicBezTo>
                    <a:pt x="7931" y="3287"/>
                    <a:pt x="9050" y="4335"/>
                    <a:pt x="9050" y="5621"/>
                  </a:cubicBezTo>
                  <a:cubicBezTo>
                    <a:pt x="9050" y="6907"/>
                    <a:pt x="7955" y="7931"/>
                    <a:pt x="6573" y="7931"/>
                  </a:cubicBezTo>
                  <a:cubicBezTo>
                    <a:pt x="6240" y="7931"/>
                    <a:pt x="5954" y="7883"/>
                    <a:pt x="5645" y="7764"/>
                  </a:cubicBezTo>
                  <a:cubicBezTo>
                    <a:pt x="5629" y="7756"/>
                    <a:pt x="5615" y="7754"/>
                    <a:pt x="5602" y="7754"/>
                  </a:cubicBezTo>
                  <a:cubicBezTo>
                    <a:pt x="5576" y="7754"/>
                    <a:pt x="5549" y="7764"/>
                    <a:pt x="5502" y="7764"/>
                  </a:cubicBezTo>
                  <a:lnTo>
                    <a:pt x="4573" y="8265"/>
                  </a:lnTo>
                  <a:lnTo>
                    <a:pt x="4573" y="8265"/>
                  </a:lnTo>
                  <a:lnTo>
                    <a:pt x="4882" y="7431"/>
                  </a:lnTo>
                  <a:cubicBezTo>
                    <a:pt x="4906" y="7383"/>
                    <a:pt x="4882" y="7312"/>
                    <a:pt x="4859" y="7264"/>
                  </a:cubicBezTo>
                  <a:cubicBezTo>
                    <a:pt x="4382" y="6812"/>
                    <a:pt x="4097" y="6240"/>
                    <a:pt x="4097" y="5621"/>
                  </a:cubicBezTo>
                  <a:cubicBezTo>
                    <a:pt x="4097" y="4335"/>
                    <a:pt x="5216" y="3287"/>
                    <a:pt x="6573" y="3287"/>
                  </a:cubicBezTo>
                  <a:close/>
                  <a:moveTo>
                    <a:pt x="6430" y="9693"/>
                  </a:moveTo>
                  <a:lnTo>
                    <a:pt x="6430" y="10408"/>
                  </a:lnTo>
                  <a:cubicBezTo>
                    <a:pt x="6430" y="10717"/>
                    <a:pt x="6168" y="10956"/>
                    <a:pt x="5859" y="10956"/>
                  </a:cubicBezTo>
                  <a:lnTo>
                    <a:pt x="929" y="10956"/>
                  </a:lnTo>
                  <a:cubicBezTo>
                    <a:pt x="620" y="10956"/>
                    <a:pt x="382" y="10694"/>
                    <a:pt x="382" y="10408"/>
                  </a:cubicBezTo>
                  <a:lnTo>
                    <a:pt x="382" y="9693"/>
                  </a:lnTo>
                  <a:close/>
                  <a:moveTo>
                    <a:pt x="239" y="1"/>
                  </a:moveTo>
                  <a:cubicBezTo>
                    <a:pt x="143" y="1"/>
                    <a:pt x="48" y="72"/>
                    <a:pt x="48" y="168"/>
                  </a:cubicBezTo>
                  <a:lnTo>
                    <a:pt x="48" y="7622"/>
                  </a:lnTo>
                  <a:lnTo>
                    <a:pt x="48" y="7645"/>
                  </a:lnTo>
                  <a:cubicBezTo>
                    <a:pt x="106" y="7695"/>
                    <a:pt x="164" y="7716"/>
                    <a:pt x="215" y="7716"/>
                  </a:cubicBezTo>
                  <a:cubicBezTo>
                    <a:pt x="311" y="7716"/>
                    <a:pt x="382" y="7643"/>
                    <a:pt x="382" y="7550"/>
                  </a:cubicBezTo>
                  <a:lnTo>
                    <a:pt x="382" y="1739"/>
                  </a:lnTo>
                  <a:lnTo>
                    <a:pt x="6430" y="1739"/>
                  </a:lnTo>
                  <a:lnTo>
                    <a:pt x="6430" y="3002"/>
                  </a:lnTo>
                  <a:cubicBezTo>
                    <a:pt x="6192" y="3002"/>
                    <a:pt x="5954" y="3049"/>
                    <a:pt x="5716" y="3121"/>
                  </a:cubicBezTo>
                  <a:lnTo>
                    <a:pt x="5716" y="2430"/>
                  </a:lnTo>
                  <a:cubicBezTo>
                    <a:pt x="5716" y="2335"/>
                    <a:pt x="5645" y="2239"/>
                    <a:pt x="5525" y="2239"/>
                  </a:cubicBezTo>
                  <a:lnTo>
                    <a:pt x="1286" y="2239"/>
                  </a:lnTo>
                  <a:cubicBezTo>
                    <a:pt x="1191" y="2239"/>
                    <a:pt x="1096" y="2311"/>
                    <a:pt x="1096" y="2430"/>
                  </a:cubicBezTo>
                  <a:lnTo>
                    <a:pt x="1096" y="6050"/>
                  </a:lnTo>
                  <a:cubicBezTo>
                    <a:pt x="1096" y="6097"/>
                    <a:pt x="1120" y="6145"/>
                    <a:pt x="1167" y="6169"/>
                  </a:cubicBezTo>
                  <a:lnTo>
                    <a:pt x="2477" y="7526"/>
                  </a:lnTo>
                  <a:cubicBezTo>
                    <a:pt x="2501" y="7550"/>
                    <a:pt x="2525" y="7574"/>
                    <a:pt x="2596" y="7574"/>
                  </a:cubicBezTo>
                  <a:lnTo>
                    <a:pt x="4454" y="7574"/>
                  </a:lnTo>
                  <a:lnTo>
                    <a:pt x="4097" y="8598"/>
                  </a:lnTo>
                  <a:cubicBezTo>
                    <a:pt x="4059" y="8711"/>
                    <a:pt x="4141" y="8810"/>
                    <a:pt x="4248" y="8810"/>
                  </a:cubicBezTo>
                  <a:cubicBezTo>
                    <a:pt x="4276" y="8810"/>
                    <a:pt x="4305" y="8803"/>
                    <a:pt x="4335" y="8788"/>
                  </a:cubicBezTo>
                  <a:lnTo>
                    <a:pt x="5573" y="8122"/>
                  </a:lnTo>
                  <a:cubicBezTo>
                    <a:pt x="5835" y="8193"/>
                    <a:pt x="6097" y="8265"/>
                    <a:pt x="6359" y="8265"/>
                  </a:cubicBezTo>
                  <a:lnTo>
                    <a:pt x="6359" y="9360"/>
                  </a:lnTo>
                  <a:lnTo>
                    <a:pt x="334" y="9360"/>
                  </a:lnTo>
                  <a:lnTo>
                    <a:pt x="334" y="8384"/>
                  </a:lnTo>
                  <a:cubicBezTo>
                    <a:pt x="334" y="8288"/>
                    <a:pt x="262" y="8241"/>
                    <a:pt x="167" y="8193"/>
                  </a:cubicBezTo>
                  <a:cubicBezTo>
                    <a:pt x="96" y="8193"/>
                    <a:pt x="1" y="8265"/>
                    <a:pt x="1" y="8384"/>
                  </a:cubicBezTo>
                  <a:lnTo>
                    <a:pt x="1" y="10432"/>
                  </a:lnTo>
                  <a:cubicBezTo>
                    <a:pt x="1" y="10908"/>
                    <a:pt x="382" y="11289"/>
                    <a:pt x="858" y="11289"/>
                  </a:cubicBezTo>
                  <a:lnTo>
                    <a:pt x="5811" y="11289"/>
                  </a:lnTo>
                  <a:cubicBezTo>
                    <a:pt x="5811" y="11289"/>
                    <a:pt x="6669" y="10884"/>
                    <a:pt x="6645" y="10408"/>
                  </a:cubicBezTo>
                  <a:lnTo>
                    <a:pt x="6645" y="8265"/>
                  </a:lnTo>
                  <a:cubicBezTo>
                    <a:pt x="8121" y="8169"/>
                    <a:pt x="9312" y="7050"/>
                    <a:pt x="9312" y="5621"/>
                  </a:cubicBezTo>
                  <a:cubicBezTo>
                    <a:pt x="9312" y="4192"/>
                    <a:pt x="8216" y="3049"/>
                    <a:pt x="6764" y="3002"/>
                  </a:cubicBezTo>
                  <a:lnTo>
                    <a:pt x="6764" y="858"/>
                  </a:lnTo>
                  <a:cubicBezTo>
                    <a:pt x="6764" y="382"/>
                    <a:pt x="6359" y="1"/>
                    <a:pt x="5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8267750" y="1691177"/>
              <a:ext cx="80359" cy="135033"/>
            </a:xfrm>
            <a:custGeom>
              <a:rect b="b" l="l" r="r" t="t"/>
              <a:pathLst>
                <a:path extrusionOk="0" h="3843" w="2287">
                  <a:moveTo>
                    <a:pt x="1131" y="0"/>
                  </a:moveTo>
                  <a:cubicBezTo>
                    <a:pt x="1043" y="0"/>
                    <a:pt x="976" y="75"/>
                    <a:pt x="976" y="173"/>
                  </a:cubicBezTo>
                  <a:lnTo>
                    <a:pt x="976" y="530"/>
                  </a:lnTo>
                  <a:cubicBezTo>
                    <a:pt x="381" y="578"/>
                    <a:pt x="0" y="1292"/>
                    <a:pt x="500" y="1911"/>
                  </a:cubicBezTo>
                  <a:cubicBezTo>
                    <a:pt x="595" y="2031"/>
                    <a:pt x="714" y="2102"/>
                    <a:pt x="857" y="2102"/>
                  </a:cubicBezTo>
                  <a:lnTo>
                    <a:pt x="1310" y="2102"/>
                  </a:lnTo>
                  <a:cubicBezTo>
                    <a:pt x="1357" y="2102"/>
                    <a:pt x="1453" y="2126"/>
                    <a:pt x="1500" y="2197"/>
                  </a:cubicBezTo>
                  <a:cubicBezTo>
                    <a:pt x="1834" y="2578"/>
                    <a:pt x="1572" y="2983"/>
                    <a:pt x="1215" y="2983"/>
                  </a:cubicBezTo>
                  <a:lnTo>
                    <a:pt x="953" y="2983"/>
                  </a:lnTo>
                  <a:cubicBezTo>
                    <a:pt x="738" y="2983"/>
                    <a:pt x="595" y="2840"/>
                    <a:pt x="595" y="2626"/>
                  </a:cubicBezTo>
                  <a:cubicBezTo>
                    <a:pt x="595" y="2578"/>
                    <a:pt x="548" y="2507"/>
                    <a:pt x="500" y="2483"/>
                  </a:cubicBezTo>
                  <a:cubicBezTo>
                    <a:pt x="475" y="2473"/>
                    <a:pt x="449" y="2468"/>
                    <a:pt x="425" y="2468"/>
                  </a:cubicBezTo>
                  <a:cubicBezTo>
                    <a:pt x="336" y="2468"/>
                    <a:pt x="262" y="2532"/>
                    <a:pt x="262" y="2626"/>
                  </a:cubicBezTo>
                  <a:cubicBezTo>
                    <a:pt x="262" y="3031"/>
                    <a:pt x="548" y="3317"/>
                    <a:pt x="953" y="3317"/>
                  </a:cubicBezTo>
                  <a:lnTo>
                    <a:pt x="976" y="3317"/>
                  </a:lnTo>
                  <a:lnTo>
                    <a:pt x="976" y="3721"/>
                  </a:lnTo>
                  <a:cubicBezTo>
                    <a:pt x="976" y="3745"/>
                    <a:pt x="1000" y="3769"/>
                    <a:pt x="1000" y="3793"/>
                  </a:cubicBezTo>
                  <a:cubicBezTo>
                    <a:pt x="1042" y="3828"/>
                    <a:pt x="1086" y="3842"/>
                    <a:pt x="1127" y="3842"/>
                  </a:cubicBezTo>
                  <a:cubicBezTo>
                    <a:pt x="1226" y="3842"/>
                    <a:pt x="1310" y="3758"/>
                    <a:pt x="1310" y="3674"/>
                  </a:cubicBezTo>
                  <a:lnTo>
                    <a:pt x="1310" y="3364"/>
                  </a:lnTo>
                  <a:cubicBezTo>
                    <a:pt x="1905" y="3293"/>
                    <a:pt x="2286" y="2602"/>
                    <a:pt x="1786" y="1983"/>
                  </a:cubicBezTo>
                  <a:cubicBezTo>
                    <a:pt x="1691" y="1864"/>
                    <a:pt x="1548" y="1816"/>
                    <a:pt x="1381" y="1816"/>
                  </a:cubicBezTo>
                  <a:lnTo>
                    <a:pt x="1072" y="1816"/>
                  </a:lnTo>
                  <a:cubicBezTo>
                    <a:pt x="857" y="1816"/>
                    <a:pt x="643" y="1626"/>
                    <a:pt x="619" y="1411"/>
                  </a:cubicBezTo>
                  <a:cubicBezTo>
                    <a:pt x="595" y="1149"/>
                    <a:pt x="786" y="887"/>
                    <a:pt x="1072" y="887"/>
                  </a:cubicBezTo>
                  <a:lnTo>
                    <a:pt x="1334" y="887"/>
                  </a:lnTo>
                  <a:cubicBezTo>
                    <a:pt x="1548" y="887"/>
                    <a:pt x="1691" y="1030"/>
                    <a:pt x="1691" y="1245"/>
                  </a:cubicBezTo>
                  <a:lnTo>
                    <a:pt x="1691" y="1411"/>
                  </a:lnTo>
                  <a:cubicBezTo>
                    <a:pt x="1691" y="1530"/>
                    <a:pt x="1738" y="1602"/>
                    <a:pt x="1834" y="1602"/>
                  </a:cubicBezTo>
                  <a:cubicBezTo>
                    <a:pt x="1929" y="1602"/>
                    <a:pt x="2024" y="1507"/>
                    <a:pt x="2024" y="1411"/>
                  </a:cubicBezTo>
                  <a:lnTo>
                    <a:pt x="2024" y="1245"/>
                  </a:lnTo>
                  <a:cubicBezTo>
                    <a:pt x="2024" y="864"/>
                    <a:pt x="1715" y="554"/>
                    <a:pt x="1334" y="554"/>
                  </a:cubicBezTo>
                  <a:lnTo>
                    <a:pt x="1310" y="554"/>
                  </a:lnTo>
                  <a:lnTo>
                    <a:pt x="1310" y="149"/>
                  </a:lnTo>
                  <a:cubicBezTo>
                    <a:pt x="1310" y="102"/>
                    <a:pt x="1310" y="78"/>
                    <a:pt x="1262" y="54"/>
                  </a:cubicBezTo>
                  <a:cubicBezTo>
                    <a:pt x="1217" y="16"/>
                    <a:pt x="1172" y="0"/>
                    <a:pt x="1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7"/>
          <p:cNvGrpSpPr/>
          <p:nvPr/>
        </p:nvGrpSpPr>
        <p:grpSpPr>
          <a:xfrm>
            <a:off x="347799" y="2138399"/>
            <a:ext cx="889640" cy="923206"/>
            <a:chOff x="8071929" y="2159138"/>
            <a:chExt cx="342274" cy="376604"/>
          </a:xfrm>
        </p:grpSpPr>
        <p:sp>
          <p:nvSpPr>
            <p:cNvPr id="277" name="Google Shape;277;p37"/>
            <p:cNvSpPr/>
            <p:nvPr/>
          </p:nvSpPr>
          <p:spPr>
            <a:xfrm>
              <a:off x="8071929" y="2289428"/>
              <a:ext cx="53585" cy="86719"/>
            </a:xfrm>
            <a:custGeom>
              <a:rect b="b" l="l" r="r" t="t"/>
              <a:pathLst>
                <a:path extrusionOk="0" h="2468" w="1525">
                  <a:moveTo>
                    <a:pt x="716" y="1"/>
                  </a:moveTo>
                  <a:cubicBezTo>
                    <a:pt x="637" y="1"/>
                    <a:pt x="572" y="70"/>
                    <a:pt x="572" y="150"/>
                  </a:cubicBezTo>
                  <a:lnTo>
                    <a:pt x="572" y="317"/>
                  </a:lnTo>
                  <a:cubicBezTo>
                    <a:pt x="215" y="389"/>
                    <a:pt x="0" y="889"/>
                    <a:pt x="358" y="1294"/>
                  </a:cubicBezTo>
                  <a:cubicBezTo>
                    <a:pt x="381" y="1365"/>
                    <a:pt x="477" y="1389"/>
                    <a:pt x="524" y="1389"/>
                  </a:cubicBezTo>
                  <a:lnTo>
                    <a:pt x="834" y="1389"/>
                  </a:lnTo>
                  <a:cubicBezTo>
                    <a:pt x="858" y="1389"/>
                    <a:pt x="882" y="1389"/>
                    <a:pt x="882" y="1413"/>
                  </a:cubicBezTo>
                  <a:cubicBezTo>
                    <a:pt x="1048" y="1603"/>
                    <a:pt x="929" y="1841"/>
                    <a:pt x="762" y="1841"/>
                  </a:cubicBezTo>
                  <a:lnTo>
                    <a:pt x="501" y="1841"/>
                  </a:lnTo>
                  <a:cubicBezTo>
                    <a:pt x="453" y="1841"/>
                    <a:pt x="405" y="1770"/>
                    <a:pt x="453" y="1722"/>
                  </a:cubicBezTo>
                  <a:cubicBezTo>
                    <a:pt x="489" y="1614"/>
                    <a:pt x="401" y="1491"/>
                    <a:pt x="284" y="1491"/>
                  </a:cubicBezTo>
                  <a:cubicBezTo>
                    <a:pt x="247" y="1491"/>
                    <a:pt x="207" y="1503"/>
                    <a:pt x="167" y="1532"/>
                  </a:cubicBezTo>
                  <a:cubicBezTo>
                    <a:pt x="167" y="1532"/>
                    <a:pt x="143" y="1579"/>
                    <a:pt x="143" y="1603"/>
                  </a:cubicBezTo>
                  <a:cubicBezTo>
                    <a:pt x="120" y="1865"/>
                    <a:pt x="334" y="2103"/>
                    <a:pt x="572" y="2127"/>
                  </a:cubicBezTo>
                  <a:lnTo>
                    <a:pt x="572" y="2341"/>
                  </a:lnTo>
                  <a:cubicBezTo>
                    <a:pt x="572" y="2365"/>
                    <a:pt x="572" y="2365"/>
                    <a:pt x="596" y="2413"/>
                  </a:cubicBezTo>
                  <a:cubicBezTo>
                    <a:pt x="634" y="2452"/>
                    <a:pt x="678" y="2468"/>
                    <a:pt x="719" y="2468"/>
                  </a:cubicBezTo>
                  <a:cubicBezTo>
                    <a:pt x="806" y="2468"/>
                    <a:pt x="882" y="2398"/>
                    <a:pt x="882" y="2318"/>
                  </a:cubicBezTo>
                  <a:lnTo>
                    <a:pt x="882" y="2127"/>
                  </a:lnTo>
                  <a:cubicBezTo>
                    <a:pt x="1286" y="2056"/>
                    <a:pt x="1525" y="1579"/>
                    <a:pt x="1120" y="1151"/>
                  </a:cubicBezTo>
                  <a:cubicBezTo>
                    <a:pt x="1072" y="1103"/>
                    <a:pt x="1001" y="1055"/>
                    <a:pt x="953" y="1055"/>
                  </a:cubicBezTo>
                  <a:lnTo>
                    <a:pt x="691" y="1055"/>
                  </a:lnTo>
                  <a:cubicBezTo>
                    <a:pt x="572" y="1055"/>
                    <a:pt x="477" y="984"/>
                    <a:pt x="453" y="865"/>
                  </a:cubicBezTo>
                  <a:cubicBezTo>
                    <a:pt x="453" y="746"/>
                    <a:pt x="524" y="627"/>
                    <a:pt x="643" y="627"/>
                  </a:cubicBezTo>
                  <a:lnTo>
                    <a:pt x="810" y="627"/>
                  </a:lnTo>
                  <a:cubicBezTo>
                    <a:pt x="882" y="627"/>
                    <a:pt x="977" y="698"/>
                    <a:pt x="977" y="793"/>
                  </a:cubicBezTo>
                  <a:lnTo>
                    <a:pt x="977" y="913"/>
                  </a:lnTo>
                  <a:cubicBezTo>
                    <a:pt x="1001" y="1008"/>
                    <a:pt x="1072" y="1055"/>
                    <a:pt x="1167" y="1055"/>
                  </a:cubicBezTo>
                  <a:cubicBezTo>
                    <a:pt x="1239" y="1055"/>
                    <a:pt x="1310" y="1008"/>
                    <a:pt x="1310" y="913"/>
                  </a:cubicBezTo>
                  <a:lnTo>
                    <a:pt x="1310" y="793"/>
                  </a:lnTo>
                  <a:cubicBezTo>
                    <a:pt x="1310" y="532"/>
                    <a:pt x="1096" y="317"/>
                    <a:pt x="858" y="317"/>
                  </a:cubicBezTo>
                  <a:lnTo>
                    <a:pt x="858" y="103"/>
                  </a:lnTo>
                  <a:cubicBezTo>
                    <a:pt x="858" y="79"/>
                    <a:pt x="858" y="79"/>
                    <a:pt x="834" y="55"/>
                  </a:cubicBezTo>
                  <a:cubicBezTo>
                    <a:pt x="795" y="17"/>
                    <a:pt x="754" y="1"/>
                    <a:pt x="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8316275" y="2166798"/>
              <a:ext cx="54428" cy="85525"/>
            </a:xfrm>
            <a:custGeom>
              <a:rect b="b" l="l" r="r" t="t"/>
              <a:pathLst>
                <a:path extrusionOk="0" h="2434" w="1549">
                  <a:moveTo>
                    <a:pt x="806" y="0"/>
                  </a:moveTo>
                  <a:cubicBezTo>
                    <a:pt x="720" y="0"/>
                    <a:pt x="643" y="59"/>
                    <a:pt x="643" y="140"/>
                  </a:cubicBezTo>
                  <a:lnTo>
                    <a:pt x="643" y="330"/>
                  </a:lnTo>
                  <a:cubicBezTo>
                    <a:pt x="238" y="426"/>
                    <a:pt x="0" y="902"/>
                    <a:pt x="405" y="1307"/>
                  </a:cubicBezTo>
                  <a:cubicBezTo>
                    <a:pt x="429" y="1378"/>
                    <a:pt x="524" y="1378"/>
                    <a:pt x="572" y="1378"/>
                  </a:cubicBezTo>
                  <a:lnTo>
                    <a:pt x="905" y="1378"/>
                  </a:lnTo>
                  <a:cubicBezTo>
                    <a:pt x="929" y="1378"/>
                    <a:pt x="953" y="1378"/>
                    <a:pt x="953" y="1402"/>
                  </a:cubicBezTo>
                  <a:cubicBezTo>
                    <a:pt x="1143" y="1569"/>
                    <a:pt x="1024" y="1807"/>
                    <a:pt x="810" y="1807"/>
                  </a:cubicBezTo>
                  <a:lnTo>
                    <a:pt x="548" y="1807"/>
                  </a:lnTo>
                  <a:cubicBezTo>
                    <a:pt x="477" y="1807"/>
                    <a:pt x="453" y="1759"/>
                    <a:pt x="477" y="1688"/>
                  </a:cubicBezTo>
                  <a:cubicBezTo>
                    <a:pt x="529" y="1582"/>
                    <a:pt x="439" y="1477"/>
                    <a:pt x="331" y="1477"/>
                  </a:cubicBezTo>
                  <a:cubicBezTo>
                    <a:pt x="293" y="1477"/>
                    <a:pt x="252" y="1490"/>
                    <a:pt x="215" y="1521"/>
                  </a:cubicBezTo>
                  <a:cubicBezTo>
                    <a:pt x="215" y="1521"/>
                    <a:pt x="191" y="1545"/>
                    <a:pt x="191" y="1569"/>
                  </a:cubicBezTo>
                  <a:cubicBezTo>
                    <a:pt x="167" y="1831"/>
                    <a:pt x="357" y="2093"/>
                    <a:pt x="596" y="2116"/>
                  </a:cubicBezTo>
                  <a:lnTo>
                    <a:pt x="596" y="2331"/>
                  </a:lnTo>
                  <a:cubicBezTo>
                    <a:pt x="596" y="2355"/>
                    <a:pt x="596" y="2355"/>
                    <a:pt x="643" y="2378"/>
                  </a:cubicBezTo>
                  <a:cubicBezTo>
                    <a:pt x="682" y="2417"/>
                    <a:pt x="726" y="2433"/>
                    <a:pt x="767" y="2433"/>
                  </a:cubicBezTo>
                  <a:cubicBezTo>
                    <a:pt x="853" y="2433"/>
                    <a:pt x="929" y="2363"/>
                    <a:pt x="929" y="2283"/>
                  </a:cubicBezTo>
                  <a:lnTo>
                    <a:pt x="929" y="2116"/>
                  </a:lnTo>
                  <a:cubicBezTo>
                    <a:pt x="1310" y="2021"/>
                    <a:pt x="1548" y="1545"/>
                    <a:pt x="1167" y="1116"/>
                  </a:cubicBezTo>
                  <a:cubicBezTo>
                    <a:pt x="1120" y="1069"/>
                    <a:pt x="1048" y="1045"/>
                    <a:pt x="1000" y="1045"/>
                  </a:cubicBezTo>
                  <a:lnTo>
                    <a:pt x="667" y="1045"/>
                  </a:lnTo>
                  <a:cubicBezTo>
                    <a:pt x="572" y="1045"/>
                    <a:pt x="477" y="973"/>
                    <a:pt x="453" y="926"/>
                  </a:cubicBezTo>
                  <a:cubicBezTo>
                    <a:pt x="357" y="735"/>
                    <a:pt x="524" y="568"/>
                    <a:pt x="667" y="568"/>
                  </a:cubicBezTo>
                  <a:lnTo>
                    <a:pt x="834" y="568"/>
                  </a:lnTo>
                  <a:cubicBezTo>
                    <a:pt x="929" y="568"/>
                    <a:pt x="1024" y="640"/>
                    <a:pt x="1024" y="735"/>
                  </a:cubicBezTo>
                  <a:lnTo>
                    <a:pt x="1024" y="854"/>
                  </a:lnTo>
                  <a:cubicBezTo>
                    <a:pt x="1072" y="973"/>
                    <a:pt x="1143" y="1069"/>
                    <a:pt x="1239" y="1069"/>
                  </a:cubicBezTo>
                  <a:cubicBezTo>
                    <a:pt x="1310" y="1069"/>
                    <a:pt x="1405" y="1021"/>
                    <a:pt x="1405" y="902"/>
                  </a:cubicBezTo>
                  <a:lnTo>
                    <a:pt x="1405" y="783"/>
                  </a:lnTo>
                  <a:cubicBezTo>
                    <a:pt x="1405" y="497"/>
                    <a:pt x="1191" y="306"/>
                    <a:pt x="953" y="306"/>
                  </a:cubicBezTo>
                  <a:lnTo>
                    <a:pt x="953" y="116"/>
                  </a:lnTo>
                  <a:cubicBezTo>
                    <a:pt x="953" y="92"/>
                    <a:pt x="953" y="92"/>
                    <a:pt x="929" y="45"/>
                  </a:cubicBezTo>
                  <a:cubicBezTo>
                    <a:pt x="891" y="14"/>
                    <a:pt x="847" y="0"/>
                    <a:pt x="8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8360618" y="2448425"/>
              <a:ext cx="53585" cy="86719"/>
            </a:xfrm>
            <a:custGeom>
              <a:rect b="b" l="l" r="r" t="t"/>
              <a:pathLst>
                <a:path extrusionOk="0" h="2468" w="1525">
                  <a:moveTo>
                    <a:pt x="716" y="0"/>
                  </a:moveTo>
                  <a:cubicBezTo>
                    <a:pt x="637" y="0"/>
                    <a:pt x="572" y="70"/>
                    <a:pt x="572" y="150"/>
                  </a:cubicBezTo>
                  <a:lnTo>
                    <a:pt x="572" y="317"/>
                  </a:lnTo>
                  <a:cubicBezTo>
                    <a:pt x="215" y="388"/>
                    <a:pt x="0" y="888"/>
                    <a:pt x="358" y="1293"/>
                  </a:cubicBezTo>
                  <a:cubicBezTo>
                    <a:pt x="381" y="1365"/>
                    <a:pt x="477" y="1389"/>
                    <a:pt x="524" y="1389"/>
                  </a:cubicBezTo>
                  <a:lnTo>
                    <a:pt x="834" y="1389"/>
                  </a:lnTo>
                  <a:cubicBezTo>
                    <a:pt x="858" y="1389"/>
                    <a:pt x="882" y="1389"/>
                    <a:pt x="882" y="1412"/>
                  </a:cubicBezTo>
                  <a:cubicBezTo>
                    <a:pt x="1048" y="1603"/>
                    <a:pt x="929" y="1841"/>
                    <a:pt x="762" y="1841"/>
                  </a:cubicBezTo>
                  <a:lnTo>
                    <a:pt x="501" y="1841"/>
                  </a:lnTo>
                  <a:cubicBezTo>
                    <a:pt x="453" y="1841"/>
                    <a:pt x="405" y="1770"/>
                    <a:pt x="453" y="1722"/>
                  </a:cubicBezTo>
                  <a:cubicBezTo>
                    <a:pt x="489" y="1613"/>
                    <a:pt x="401" y="1491"/>
                    <a:pt x="284" y="1491"/>
                  </a:cubicBezTo>
                  <a:cubicBezTo>
                    <a:pt x="247" y="1491"/>
                    <a:pt x="207" y="1503"/>
                    <a:pt x="167" y="1531"/>
                  </a:cubicBezTo>
                  <a:cubicBezTo>
                    <a:pt x="167" y="1531"/>
                    <a:pt x="143" y="1579"/>
                    <a:pt x="143" y="1603"/>
                  </a:cubicBezTo>
                  <a:cubicBezTo>
                    <a:pt x="119" y="1865"/>
                    <a:pt x="334" y="2103"/>
                    <a:pt x="572" y="2127"/>
                  </a:cubicBezTo>
                  <a:lnTo>
                    <a:pt x="572" y="2341"/>
                  </a:lnTo>
                  <a:cubicBezTo>
                    <a:pt x="572" y="2365"/>
                    <a:pt x="572" y="2365"/>
                    <a:pt x="596" y="2413"/>
                  </a:cubicBezTo>
                  <a:cubicBezTo>
                    <a:pt x="634" y="2451"/>
                    <a:pt x="678" y="2467"/>
                    <a:pt x="719" y="2467"/>
                  </a:cubicBezTo>
                  <a:cubicBezTo>
                    <a:pt x="806" y="2467"/>
                    <a:pt x="882" y="2398"/>
                    <a:pt x="882" y="2317"/>
                  </a:cubicBezTo>
                  <a:lnTo>
                    <a:pt x="882" y="2127"/>
                  </a:lnTo>
                  <a:cubicBezTo>
                    <a:pt x="1286" y="2055"/>
                    <a:pt x="1525" y="1579"/>
                    <a:pt x="1120" y="1150"/>
                  </a:cubicBezTo>
                  <a:cubicBezTo>
                    <a:pt x="1072" y="1103"/>
                    <a:pt x="1001" y="1055"/>
                    <a:pt x="953" y="1055"/>
                  </a:cubicBezTo>
                  <a:lnTo>
                    <a:pt x="691" y="1055"/>
                  </a:lnTo>
                  <a:cubicBezTo>
                    <a:pt x="572" y="1055"/>
                    <a:pt x="477" y="960"/>
                    <a:pt x="453" y="865"/>
                  </a:cubicBezTo>
                  <a:cubicBezTo>
                    <a:pt x="453" y="746"/>
                    <a:pt x="524" y="627"/>
                    <a:pt x="643" y="627"/>
                  </a:cubicBezTo>
                  <a:lnTo>
                    <a:pt x="810" y="627"/>
                  </a:lnTo>
                  <a:cubicBezTo>
                    <a:pt x="882" y="627"/>
                    <a:pt x="977" y="698"/>
                    <a:pt x="977" y="793"/>
                  </a:cubicBezTo>
                  <a:lnTo>
                    <a:pt x="977" y="912"/>
                  </a:lnTo>
                  <a:cubicBezTo>
                    <a:pt x="977" y="1008"/>
                    <a:pt x="1072" y="1055"/>
                    <a:pt x="1167" y="1055"/>
                  </a:cubicBezTo>
                  <a:cubicBezTo>
                    <a:pt x="1239" y="1055"/>
                    <a:pt x="1310" y="1008"/>
                    <a:pt x="1310" y="912"/>
                  </a:cubicBezTo>
                  <a:lnTo>
                    <a:pt x="1310" y="793"/>
                  </a:lnTo>
                  <a:cubicBezTo>
                    <a:pt x="1310" y="531"/>
                    <a:pt x="1096" y="317"/>
                    <a:pt x="858" y="317"/>
                  </a:cubicBezTo>
                  <a:lnTo>
                    <a:pt x="858" y="103"/>
                  </a:lnTo>
                  <a:cubicBezTo>
                    <a:pt x="858" y="79"/>
                    <a:pt x="858" y="79"/>
                    <a:pt x="834" y="55"/>
                  </a:cubicBezTo>
                  <a:cubicBezTo>
                    <a:pt x="795" y="16"/>
                    <a:pt x="754" y="0"/>
                    <a:pt x="7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8117116" y="2159138"/>
              <a:ext cx="248563" cy="263637"/>
            </a:xfrm>
            <a:custGeom>
              <a:rect b="b" l="l" r="r" t="t"/>
              <a:pathLst>
                <a:path extrusionOk="0" h="7503" w="7074">
                  <a:moveTo>
                    <a:pt x="3525" y="358"/>
                  </a:moveTo>
                  <a:cubicBezTo>
                    <a:pt x="5049" y="929"/>
                    <a:pt x="5311" y="2239"/>
                    <a:pt x="5359" y="2692"/>
                  </a:cubicBezTo>
                  <a:lnTo>
                    <a:pt x="1691" y="2692"/>
                  </a:lnTo>
                  <a:cubicBezTo>
                    <a:pt x="1739" y="2239"/>
                    <a:pt x="2025" y="953"/>
                    <a:pt x="3525" y="358"/>
                  </a:cubicBezTo>
                  <a:close/>
                  <a:moveTo>
                    <a:pt x="5716" y="6026"/>
                  </a:moveTo>
                  <a:cubicBezTo>
                    <a:pt x="5906" y="6073"/>
                    <a:pt x="6145" y="6240"/>
                    <a:pt x="6335" y="6430"/>
                  </a:cubicBezTo>
                  <a:cubicBezTo>
                    <a:pt x="6502" y="6645"/>
                    <a:pt x="6668" y="6907"/>
                    <a:pt x="6692" y="7145"/>
                  </a:cubicBezTo>
                  <a:lnTo>
                    <a:pt x="5716" y="7145"/>
                  </a:lnTo>
                  <a:lnTo>
                    <a:pt x="5716" y="6026"/>
                  </a:lnTo>
                  <a:close/>
                  <a:moveTo>
                    <a:pt x="1358" y="6049"/>
                  </a:moveTo>
                  <a:lnTo>
                    <a:pt x="1358" y="7192"/>
                  </a:lnTo>
                  <a:lnTo>
                    <a:pt x="381" y="7192"/>
                  </a:lnTo>
                  <a:cubicBezTo>
                    <a:pt x="405" y="6954"/>
                    <a:pt x="548" y="6669"/>
                    <a:pt x="739" y="6478"/>
                  </a:cubicBezTo>
                  <a:cubicBezTo>
                    <a:pt x="905" y="6264"/>
                    <a:pt x="1144" y="6121"/>
                    <a:pt x="1358" y="6049"/>
                  </a:cubicBezTo>
                  <a:close/>
                  <a:moveTo>
                    <a:pt x="5359" y="6502"/>
                  </a:moveTo>
                  <a:lnTo>
                    <a:pt x="5359" y="7192"/>
                  </a:lnTo>
                  <a:lnTo>
                    <a:pt x="1667" y="7192"/>
                  </a:lnTo>
                  <a:lnTo>
                    <a:pt x="1667" y="6502"/>
                  </a:lnTo>
                  <a:close/>
                  <a:moveTo>
                    <a:pt x="3454" y="1"/>
                  </a:moveTo>
                  <a:cubicBezTo>
                    <a:pt x="1334" y="786"/>
                    <a:pt x="1334" y="2739"/>
                    <a:pt x="1334" y="2834"/>
                  </a:cubicBezTo>
                  <a:lnTo>
                    <a:pt x="1334" y="5692"/>
                  </a:lnTo>
                  <a:cubicBezTo>
                    <a:pt x="1024" y="5764"/>
                    <a:pt x="715" y="5930"/>
                    <a:pt x="429" y="6240"/>
                  </a:cubicBezTo>
                  <a:cubicBezTo>
                    <a:pt x="143" y="6550"/>
                    <a:pt x="0" y="6978"/>
                    <a:pt x="0" y="7335"/>
                  </a:cubicBezTo>
                  <a:cubicBezTo>
                    <a:pt x="0" y="7431"/>
                    <a:pt x="72" y="7502"/>
                    <a:pt x="167" y="7502"/>
                  </a:cubicBezTo>
                  <a:lnTo>
                    <a:pt x="6907" y="7502"/>
                  </a:lnTo>
                  <a:cubicBezTo>
                    <a:pt x="6978" y="7502"/>
                    <a:pt x="7073" y="7454"/>
                    <a:pt x="7073" y="7335"/>
                  </a:cubicBezTo>
                  <a:cubicBezTo>
                    <a:pt x="7049" y="7002"/>
                    <a:pt x="6859" y="6597"/>
                    <a:pt x="6573" y="6264"/>
                  </a:cubicBezTo>
                  <a:cubicBezTo>
                    <a:pt x="6311" y="5954"/>
                    <a:pt x="6002" y="5764"/>
                    <a:pt x="5668" y="5716"/>
                  </a:cubicBezTo>
                  <a:lnTo>
                    <a:pt x="5668" y="4144"/>
                  </a:lnTo>
                  <a:cubicBezTo>
                    <a:pt x="5668" y="4049"/>
                    <a:pt x="5621" y="4001"/>
                    <a:pt x="5549" y="3954"/>
                  </a:cubicBezTo>
                  <a:cubicBezTo>
                    <a:pt x="5537" y="3951"/>
                    <a:pt x="5525" y="3950"/>
                    <a:pt x="5513" y="3950"/>
                  </a:cubicBezTo>
                  <a:cubicBezTo>
                    <a:pt x="5416" y="3950"/>
                    <a:pt x="5359" y="4038"/>
                    <a:pt x="5359" y="4144"/>
                  </a:cubicBezTo>
                  <a:lnTo>
                    <a:pt x="5359" y="6216"/>
                  </a:lnTo>
                  <a:lnTo>
                    <a:pt x="1667" y="6216"/>
                  </a:lnTo>
                  <a:lnTo>
                    <a:pt x="1667" y="3049"/>
                  </a:lnTo>
                  <a:lnTo>
                    <a:pt x="5359" y="3049"/>
                  </a:lnTo>
                  <a:lnTo>
                    <a:pt x="5359" y="3382"/>
                  </a:lnTo>
                  <a:cubicBezTo>
                    <a:pt x="5359" y="3454"/>
                    <a:pt x="5406" y="3525"/>
                    <a:pt x="5478" y="3549"/>
                  </a:cubicBezTo>
                  <a:cubicBezTo>
                    <a:pt x="5493" y="3552"/>
                    <a:pt x="5508" y="3554"/>
                    <a:pt x="5522" y="3554"/>
                  </a:cubicBezTo>
                  <a:cubicBezTo>
                    <a:pt x="5614" y="3554"/>
                    <a:pt x="5668" y="3489"/>
                    <a:pt x="5668" y="3406"/>
                  </a:cubicBezTo>
                  <a:lnTo>
                    <a:pt x="5668" y="2834"/>
                  </a:lnTo>
                  <a:cubicBezTo>
                    <a:pt x="5668" y="2739"/>
                    <a:pt x="5644" y="763"/>
                    <a:pt x="3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8235951" y="2395789"/>
              <a:ext cx="10893" cy="10225"/>
            </a:xfrm>
            <a:custGeom>
              <a:rect b="b" l="l" r="r" t="t"/>
              <a:pathLst>
                <a:path extrusionOk="0" h="291" w="310">
                  <a:moveTo>
                    <a:pt x="179" y="0"/>
                  </a:moveTo>
                  <a:cubicBezTo>
                    <a:pt x="168" y="0"/>
                    <a:pt x="155" y="2"/>
                    <a:pt x="143" y="5"/>
                  </a:cubicBezTo>
                  <a:cubicBezTo>
                    <a:pt x="72" y="5"/>
                    <a:pt x="0" y="53"/>
                    <a:pt x="0" y="148"/>
                  </a:cubicBezTo>
                  <a:cubicBezTo>
                    <a:pt x="0" y="243"/>
                    <a:pt x="72" y="291"/>
                    <a:pt x="143" y="291"/>
                  </a:cubicBezTo>
                  <a:cubicBezTo>
                    <a:pt x="238" y="291"/>
                    <a:pt x="310" y="243"/>
                    <a:pt x="310" y="148"/>
                  </a:cubicBezTo>
                  <a:cubicBezTo>
                    <a:pt x="310" y="65"/>
                    <a:pt x="256" y="0"/>
                    <a:pt x="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8282789" y="2395789"/>
              <a:ext cx="10928" cy="10225"/>
            </a:xfrm>
            <a:custGeom>
              <a:rect b="b" l="l" r="r" t="t"/>
              <a:pathLst>
                <a:path extrusionOk="0" h="291" w="311">
                  <a:moveTo>
                    <a:pt x="195" y="0"/>
                  </a:moveTo>
                  <a:cubicBezTo>
                    <a:pt x="186" y="0"/>
                    <a:pt x="177" y="2"/>
                    <a:pt x="167" y="5"/>
                  </a:cubicBezTo>
                  <a:cubicBezTo>
                    <a:pt x="72" y="5"/>
                    <a:pt x="1" y="53"/>
                    <a:pt x="1" y="148"/>
                  </a:cubicBezTo>
                  <a:cubicBezTo>
                    <a:pt x="1" y="243"/>
                    <a:pt x="72" y="291"/>
                    <a:pt x="167" y="291"/>
                  </a:cubicBezTo>
                  <a:cubicBezTo>
                    <a:pt x="239" y="291"/>
                    <a:pt x="310" y="243"/>
                    <a:pt x="310" y="148"/>
                  </a:cubicBezTo>
                  <a:cubicBezTo>
                    <a:pt x="310" y="65"/>
                    <a:pt x="256"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8260195" y="2395789"/>
              <a:ext cx="10084" cy="10225"/>
            </a:xfrm>
            <a:custGeom>
              <a:rect b="b" l="l" r="r" t="t"/>
              <a:pathLst>
                <a:path extrusionOk="0" h="291" w="287">
                  <a:moveTo>
                    <a:pt x="172" y="0"/>
                  </a:moveTo>
                  <a:cubicBezTo>
                    <a:pt x="162" y="0"/>
                    <a:pt x="153" y="2"/>
                    <a:pt x="144" y="5"/>
                  </a:cubicBezTo>
                  <a:cubicBezTo>
                    <a:pt x="48" y="5"/>
                    <a:pt x="1" y="53"/>
                    <a:pt x="1" y="148"/>
                  </a:cubicBezTo>
                  <a:cubicBezTo>
                    <a:pt x="1" y="243"/>
                    <a:pt x="48" y="291"/>
                    <a:pt x="144" y="291"/>
                  </a:cubicBezTo>
                  <a:cubicBezTo>
                    <a:pt x="239" y="291"/>
                    <a:pt x="286" y="243"/>
                    <a:pt x="286" y="148"/>
                  </a:cubicBezTo>
                  <a:cubicBezTo>
                    <a:pt x="286" y="65"/>
                    <a:pt x="233" y="0"/>
                    <a:pt x="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8189077" y="2395789"/>
              <a:ext cx="10084" cy="10225"/>
            </a:xfrm>
            <a:custGeom>
              <a:rect b="b" l="l" r="r" t="t"/>
              <a:pathLst>
                <a:path extrusionOk="0" h="291" w="287">
                  <a:moveTo>
                    <a:pt x="178" y="0"/>
                  </a:moveTo>
                  <a:cubicBezTo>
                    <a:pt x="168" y="0"/>
                    <a:pt x="156" y="2"/>
                    <a:pt x="143" y="5"/>
                  </a:cubicBezTo>
                  <a:cubicBezTo>
                    <a:pt x="48" y="5"/>
                    <a:pt x="0" y="53"/>
                    <a:pt x="0" y="148"/>
                  </a:cubicBezTo>
                  <a:cubicBezTo>
                    <a:pt x="0" y="243"/>
                    <a:pt x="48" y="291"/>
                    <a:pt x="143" y="291"/>
                  </a:cubicBezTo>
                  <a:cubicBezTo>
                    <a:pt x="239" y="291"/>
                    <a:pt x="286" y="243"/>
                    <a:pt x="286" y="148"/>
                  </a:cubicBezTo>
                  <a:cubicBezTo>
                    <a:pt x="286" y="65"/>
                    <a:pt x="250" y="0"/>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8213357" y="2395789"/>
              <a:ext cx="10049" cy="10225"/>
            </a:xfrm>
            <a:custGeom>
              <a:rect b="b" l="l" r="r" t="t"/>
              <a:pathLst>
                <a:path extrusionOk="0" h="291" w="286">
                  <a:moveTo>
                    <a:pt x="164" y="0"/>
                  </a:moveTo>
                  <a:cubicBezTo>
                    <a:pt x="156" y="0"/>
                    <a:pt x="149" y="2"/>
                    <a:pt x="143" y="5"/>
                  </a:cubicBezTo>
                  <a:cubicBezTo>
                    <a:pt x="48" y="5"/>
                    <a:pt x="0" y="53"/>
                    <a:pt x="0" y="148"/>
                  </a:cubicBezTo>
                  <a:cubicBezTo>
                    <a:pt x="0" y="243"/>
                    <a:pt x="48" y="291"/>
                    <a:pt x="143" y="291"/>
                  </a:cubicBezTo>
                  <a:cubicBezTo>
                    <a:pt x="238" y="291"/>
                    <a:pt x="286" y="243"/>
                    <a:pt x="286" y="148"/>
                  </a:cubicBezTo>
                  <a:cubicBezTo>
                    <a:pt x="286" y="65"/>
                    <a:pt x="214" y="0"/>
                    <a:pt x="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8200778" y="2277973"/>
              <a:ext cx="81203" cy="81203"/>
            </a:xfrm>
            <a:custGeom>
              <a:rect b="b" l="l" r="r" t="t"/>
              <a:pathLst>
                <a:path extrusionOk="0" h="2311" w="2311">
                  <a:moveTo>
                    <a:pt x="1144" y="310"/>
                  </a:moveTo>
                  <a:cubicBezTo>
                    <a:pt x="1620" y="310"/>
                    <a:pt x="1977" y="715"/>
                    <a:pt x="1977" y="1143"/>
                  </a:cubicBezTo>
                  <a:cubicBezTo>
                    <a:pt x="1977" y="1620"/>
                    <a:pt x="1596" y="1977"/>
                    <a:pt x="1144" y="1977"/>
                  </a:cubicBezTo>
                  <a:cubicBezTo>
                    <a:pt x="668" y="1977"/>
                    <a:pt x="310" y="1596"/>
                    <a:pt x="310" y="1143"/>
                  </a:cubicBezTo>
                  <a:cubicBezTo>
                    <a:pt x="310" y="667"/>
                    <a:pt x="715" y="310"/>
                    <a:pt x="1144" y="310"/>
                  </a:cubicBezTo>
                  <a:close/>
                  <a:moveTo>
                    <a:pt x="1144" y="0"/>
                  </a:moveTo>
                  <a:cubicBezTo>
                    <a:pt x="501" y="0"/>
                    <a:pt x="1" y="500"/>
                    <a:pt x="1" y="1143"/>
                  </a:cubicBezTo>
                  <a:cubicBezTo>
                    <a:pt x="1" y="1810"/>
                    <a:pt x="501" y="2310"/>
                    <a:pt x="1144" y="2310"/>
                  </a:cubicBezTo>
                  <a:cubicBezTo>
                    <a:pt x="1811" y="2310"/>
                    <a:pt x="2311" y="1810"/>
                    <a:pt x="2311" y="1143"/>
                  </a:cubicBezTo>
                  <a:cubicBezTo>
                    <a:pt x="2311" y="500"/>
                    <a:pt x="1787" y="0"/>
                    <a:pt x="1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8228396" y="2301199"/>
              <a:ext cx="19290" cy="16550"/>
            </a:xfrm>
            <a:custGeom>
              <a:rect b="b" l="l" r="r" t="t"/>
              <a:pathLst>
                <a:path extrusionOk="0" h="471" w="549">
                  <a:moveTo>
                    <a:pt x="355" y="0"/>
                  </a:moveTo>
                  <a:cubicBezTo>
                    <a:pt x="316" y="0"/>
                    <a:pt x="275" y="18"/>
                    <a:pt x="239" y="54"/>
                  </a:cubicBezTo>
                  <a:lnTo>
                    <a:pt x="72" y="220"/>
                  </a:lnTo>
                  <a:cubicBezTo>
                    <a:pt x="1" y="292"/>
                    <a:pt x="1" y="363"/>
                    <a:pt x="72" y="435"/>
                  </a:cubicBezTo>
                  <a:cubicBezTo>
                    <a:pt x="96" y="458"/>
                    <a:pt x="138" y="470"/>
                    <a:pt x="182" y="470"/>
                  </a:cubicBezTo>
                  <a:cubicBezTo>
                    <a:pt x="227" y="470"/>
                    <a:pt x="275" y="458"/>
                    <a:pt x="310" y="435"/>
                  </a:cubicBezTo>
                  <a:lnTo>
                    <a:pt x="477" y="244"/>
                  </a:lnTo>
                  <a:cubicBezTo>
                    <a:pt x="548" y="197"/>
                    <a:pt x="548" y="101"/>
                    <a:pt x="453" y="54"/>
                  </a:cubicBezTo>
                  <a:cubicBezTo>
                    <a:pt x="429" y="18"/>
                    <a:pt x="394"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8235951" y="2312689"/>
              <a:ext cx="23437" cy="21785"/>
            </a:xfrm>
            <a:custGeom>
              <a:rect b="b" l="l" r="r" t="t"/>
              <a:pathLst>
                <a:path extrusionOk="0" h="620" w="667">
                  <a:moveTo>
                    <a:pt x="488" y="0"/>
                  </a:moveTo>
                  <a:cubicBezTo>
                    <a:pt x="453" y="0"/>
                    <a:pt x="417" y="12"/>
                    <a:pt x="381" y="36"/>
                  </a:cubicBezTo>
                  <a:lnTo>
                    <a:pt x="48" y="370"/>
                  </a:lnTo>
                  <a:cubicBezTo>
                    <a:pt x="0" y="441"/>
                    <a:pt x="0" y="513"/>
                    <a:pt x="48" y="584"/>
                  </a:cubicBezTo>
                  <a:cubicBezTo>
                    <a:pt x="83" y="608"/>
                    <a:pt x="125" y="620"/>
                    <a:pt x="164" y="620"/>
                  </a:cubicBezTo>
                  <a:cubicBezTo>
                    <a:pt x="202" y="620"/>
                    <a:pt x="238" y="608"/>
                    <a:pt x="262" y="584"/>
                  </a:cubicBezTo>
                  <a:lnTo>
                    <a:pt x="595" y="251"/>
                  </a:lnTo>
                  <a:cubicBezTo>
                    <a:pt x="667" y="203"/>
                    <a:pt x="667" y="108"/>
                    <a:pt x="595" y="36"/>
                  </a:cubicBezTo>
                  <a:cubicBezTo>
                    <a:pt x="560" y="12"/>
                    <a:pt x="524" y="0"/>
                    <a:pt x="4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8200778" y="2430259"/>
              <a:ext cx="81203" cy="105483"/>
            </a:xfrm>
            <a:custGeom>
              <a:rect b="b" l="l" r="r" t="t"/>
              <a:pathLst>
                <a:path extrusionOk="0" h="3002" w="2311">
                  <a:moveTo>
                    <a:pt x="1144" y="334"/>
                  </a:moveTo>
                  <a:cubicBezTo>
                    <a:pt x="1334" y="334"/>
                    <a:pt x="1501" y="477"/>
                    <a:pt x="1501" y="691"/>
                  </a:cubicBezTo>
                  <a:cubicBezTo>
                    <a:pt x="1501" y="810"/>
                    <a:pt x="1358" y="1096"/>
                    <a:pt x="1144" y="1405"/>
                  </a:cubicBezTo>
                  <a:cubicBezTo>
                    <a:pt x="977" y="1096"/>
                    <a:pt x="787" y="810"/>
                    <a:pt x="787" y="691"/>
                  </a:cubicBezTo>
                  <a:cubicBezTo>
                    <a:pt x="787" y="477"/>
                    <a:pt x="953" y="334"/>
                    <a:pt x="1144" y="334"/>
                  </a:cubicBezTo>
                  <a:close/>
                  <a:moveTo>
                    <a:pt x="1811" y="620"/>
                  </a:moveTo>
                  <a:cubicBezTo>
                    <a:pt x="1930" y="786"/>
                    <a:pt x="1977" y="953"/>
                    <a:pt x="1977" y="1167"/>
                  </a:cubicBezTo>
                  <a:cubicBezTo>
                    <a:pt x="1977" y="1477"/>
                    <a:pt x="1501" y="2168"/>
                    <a:pt x="1144" y="2596"/>
                  </a:cubicBezTo>
                  <a:cubicBezTo>
                    <a:pt x="787" y="2144"/>
                    <a:pt x="310" y="1501"/>
                    <a:pt x="310" y="1167"/>
                  </a:cubicBezTo>
                  <a:cubicBezTo>
                    <a:pt x="310" y="953"/>
                    <a:pt x="382" y="786"/>
                    <a:pt x="501" y="620"/>
                  </a:cubicBezTo>
                  <a:lnTo>
                    <a:pt x="501" y="667"/>
                  </a:lnTo>
                  <a:cubicBezTo>
                    <a:pt x="501" y="953"/>
                    <a:pt x="953" y="1620"/>
                    <a:pt x="1025" y="1763"/>
                  </a:cubicBezTo>
                  <a:cubicBezTo>
                    <a:pt x="1073" y="1786"/>
                    <a:pt x="1120" y="1810"/>
                    <a:pt x="1144" y="1810"/>
                  </a:cubicBezTo>
                  <a:cubicBezTo>
                    <a:pt x="1192" y="1810"/>
                    <a:pt x="1239" y="1786"/>
                    <a:pt x="1263" y="1763"/>
                  </a:cubicBezTo>
                  <a:cubicBezTo>
                    <a:pt x="1358" y="1644"/>
                    <a:pt x="1811" y="977"/>
                    <a:pt x="1811" y="667"/>
                  </a:cubicBezTo>
                  <a:lnTo>
                    <a:pt x="1811" y="620"/>
                  </a:lnTo>
                  <a:close/>
                  <a:moveTo>
                    <a:pt x="1144" y="0"/>
                  </a:moveTo>
                  <a:cubicBezTo>
                    <a:pt x="501" y="0"/>
                    <a:pt x="1" y="501"/>
                    <a:pt x="1" y="1167"/>
                  </a:cubicBezTo>
                  <a:cubicBezTo>
                    <a:pt x="1" y="1763"/>
                    <a:pt x="906" y="2834"/>
                    <a:pt x="1025" y="2953"/>
                  </a:cubicBezTo>
                  <a:cubicBezTo>
                    <a:pt x="1073" y="2977"/>
                    <a:pt x="1096" y="3001"/>
                    <a:pt x="1144" y="3001"/>
                  </a:cubicBezTo>
                  <a:cubicBezTo>
                    <a:pt x="1192" y="3001"/>
                    <a:pt x="1239" y="2977"/>
                    <a:pt x="1263" y="2953"/>
                  </a:cubicBezTo>
                  <a:cubicBezTo>
                    <a:pt x="1382" y="2834"/>
                    <a:pt x="2311" y="1763"/>
                    <a:pt x="2311" y="1167"/>
                  </a:cubicBezTo>
                  <a:cubicBezTo>
                    <a:pt x="2311" y="501"/>
                    <a:pt x="1787" y="0"/>
                    <a:pt x="1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0" name="Google Shape;290;p37"/>
          <p:cNvCxnSpPr/>
          <p:nvPr/>
        </p:nvCxnSpPr>
        <p:spPr>
          <a:xfrm>
            <a:off x="5627875" y="1714800"/>
            <a:ext cx="6900" cy="1866300"/>
          </a:xfrm>
          <a:prstGeom prst="straightConnector1">
            <a:avLst/>
          </a:prstGeom>
          <a:noFill/>
          <a:ln cap="flat" cmpd="sng" w="19050">
            <a:solidFill>
              <a:schemeClr val="dk2"/>
            </a:solidFill>
            <a:prstDash val="solid"/>
            <a:round/>
            <a:headEnd len="med" w="med" type="none"/>
            <a:tailEnd len="med" w="med" type="none"/>
          </a:ln>
        </p:spPr>
      </p:cxnSp>
      <p:sp>
        <p:nvSpPr>
          <p:cNvPr id="291" name="Google Shape;291;p37"/>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4"/>
          <p:cNvSpPr txBox="1"/>
          <p:nvPr>
            <p:ph idx="4294967295" type="title"/>
          </p:nvPr>
        </p:nvSpPr>
        <p:spPr>
          <a:xfrm>
            <a:off x="400575" y="508300"/>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 In Tableau</a:t>
            </a:r>
            <a:endParaRPr/>
          </a:p>
        </p:txBody>
      </p:sp>
      <p:sp>
        <p:nvSpPr>
          <p:cNvPr id="535" name="Google Shape;535;p64"/>
          <p:cNvSpPr txBox="1"/>
          <p:nvPr>
            <p:ph idx="4294967295" type="subTitle"/>
          </p:nvPr>
        </p:nvSpPr>
        <p:spPr>
          <a:xfrm>
            <a:off x="400575" y="1201825"/>
            <a:ext cx="3456900" cy="24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2 dashboards created with relation to room assignments and </a:t>
            </a:r>
            <a:r>
              <a:rPr lang="en"/>
              <a:t>cancellation</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Benefits:</a:t>
            </a:r>
            <a:endParaRPr/>
          </a:p>
          <a:p>
            <a:pPr indent="-317500" lvl="0" marL="457200" rtl="0" algn="l">
              <a:spcBef>
                <a:spcPts val="0"/>
              </a:spcBef>
              <a:spcAft>
                <a:spcPts val="0"/>
              </a:spcAft>
              <a:buSzPts val="1400"/>
              <a:buChar char="●"/>
            </a:pPr>
            <a:r>
              <a:rPr lang="en"/>
              <a:t>Provide Hotel Manager visual insights </a:t>
            </a:r>
            <a:endParaRPr/>
          </a:p>
          <a:p>
            <a:pPr indent="-317500" lvl="0" marL="457200" rtl="0" algn="l">
              <a:spcBef>
                <a:spcPts val="0"/>
              </a:spcBef>
              <a:spcAft>
                <a:spcPts val="0"/>
              </a:spcAft>
              <a:buSzPts val="1400"/>
              <a:buChar char="●"/>
            </a:pPr>
            <a:r>
              <a:rPr lang="en"/>
              <a:t>Better Management of hotel resources </a:t>
            </a:r>
            <a:endParaRPr/>
          </a:p>
          <a:p>
            <a:pPr indent="-317500" lvl="0" marL="457200" rtl="0" algn="l">
              <a:spcBef>
                <a:spcPts val="0"/>
              </a:spcBef>
              <a:spcAft>
                <a:spcPts val="0"/>
              </a:spcAft>
              <a:buSzPts val="1400"/>
              <a:buChar char="●"/>
            </a:pPr>
            <a:r>
              <a:rPr lang="en"/>
              <a:t>Help to anticipate for the future</a:t>
            </a:r>
            <a:endParaRPr/>
          </a:p>
        </p:txBody>
      </p:sp>
      <p:pic>
        <p:nvPicPr>
          <p:cNvPr id="536" name="Google Shape;536;p64"/>
          <p:cNvPicPr preferRelativeResize="0"/>
          <p:nvPr/>
        </p:nvPicPr>
        <p:blipFill rotWithShape="1">
          <a:blip r:embed="rId3">
            <a:alphaModFix/>
          </a:blip>
          <a:srcRect b="0" l="0" r="14022" t="0"/>
          <a:stretch/>
        </p:blipFill>
        <p:spPr>
          <a:xfrm>
            <a:off x="4352775" y="423213"/>
            <a:ext cx="4618308" cy="4297076"/>
          </a:xfrm>
          <a:prstGeom prst="rect">
            <a:avLst/>
          </a:prstGeom>
          <a:noFill/>
          <a:ln>
            <a:noFill/>
          </a:ln>
        </p:spPr>
      </p:pic>
      <p:sp>
        <p:nvSpPr>
          <p:cNvPr id="537" name="Google Shape;537;p64"/>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Brenda</a:t>
            </a:r>
            <a:endParaRPr i="1">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idx="1" type="body"/>
          </p:nvPr>
        </p:nvSpPr>
        <p:spPr>
          <a:xfrm>
            <a:off x="722400" y="949875"/>
            <a:ext cx="7699200" cy="33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Deposit Type</a:t>
            </a:r>
            <a:endParaRPr b="1" sz="1800" u="sng"/>
          </a:p>
          <a:p>
            <a:pPr indent="-323850" lvl="0" marL="457200" rtl="0" algn="l">
              <a:spcBef>
                <a:spcPts val="0"/>
              </a:spcBef>
              <a:spcAft>
                <a:spcPts val="0"/>
              </a:spcAft>
              <a:buSzPts val="1500"/>
              <a:buChar char="●"/>
            </a:pPr>
            <a:r>
              <a:rPr lang="en" sz="1500"/>
              <a:t>Proportion of cancellations within “Non-Refund” bookings was substantially cancelled</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Cancellation Policies and Deposit Requirement of the hotel becomes largely relevant</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rPr b="1" lang="en" sz="1800" u="sng"/>
              <a:t>Previous Booking and Cancellations</a:t>
            </a:r>
            <a:endParaRPr b="1" sz="1800" u="sng"/>
          </a:p>
          <a:p>
            <a:pPr indent="-323850" lvl="0" marL="457200" rtl="0" algn="l">
              <a:spcBef>
                <a:spcPts val="0"/>
              </a:spcBef>
              <a:spcAft>
                <a:spcPts val="0"/>
              </a:spcAft>
              <a:buSzPts val="1500"/>
              <a:buChar char="●"/>
            </a:pPr>
            <a:r>
              <a:rPr lang="en" sz="1500"/>
              <a:t>Segmentation of first-time versus repeated customers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Among repeated customers, there is an evident pattern between proportion of cancellations in previous bookings and the likelihood of cancellations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Utilising </a:t>
            </a:r>
            <a:r>
              <a:rPr lang="en" sz="1500"/>
              <a:t>customer</a:t>
            </a:r>
            <a:r>
              <a:rPr lang="en" sz="1500"/>
              <a:t> data to revise cancellation policies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Cancellation policies play an important role by impacting the search and booking behaviour of customers.</a:t>
            </a:r>
            <a:endParaRPr sz="1500"/>
          </a:p>
          <a:p>
            <a:pPr indent="0" lvl="0" marL="0" rtl="0" algn="l">
              <a:spcBef>
                <a:spcPts val="0"/>
              </a:spcBef>
              <a:spcAft>
                <a:spcPts val="0"/>
              </a:spcAft>
              <a:buClr>
                <a:schemeClr val="hlink"/>
              </a:buClr>
              <a:buSzPts val="1100"/>
              <a:buFont typeface="Arial"/>
              <a:buNone/>
            </a:pPr>
            <a:r>
              <a:t/>
            </a:r>
            <a:endParaRPr b="1" u="sng"/>
          </a:p>
        </p:txBody>
      </p:sp>
      <p:sp>
        <p:nvSpPr>
          <p:cNvPr id="543" name="Google Shape;543;p65"/>
          <p:cNvSpPr txBox="1"/>
          <p:nvPr>
            <p:ph type="title"/>
          </p:nvPr>
        </p:nvSpPr>
        <p:spPr>
          <a:xfrm>
            <a:off x="713250" y="420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Cancellations</a:t>
            </a:r>
            <a:endParaRPr/>
          </a:p>
        </p:txBody>
      </p:sp>
      <p:sp>
        <p:nvSpPr>
          <p:cNvPr id="544" name="Google Shape;544;p65"/>
          <p:cNvSpPr txBox="1"/>
          <p:nvPr/>
        </p:nvSpPr>
        <p:spPr>
          <a:xfrm>
            <a:off x="7115950" y="322775"/>
            <a:ext cx="1744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latin typeface="Anaheim"/>
                <a:ea typeface="Anaheim"/>
                <a:cs typeface="Anaheim"/>
                <a:sym typeface="Anaheim"/>
              </a:rPr>
              <a:t>Grace</a:t>
            </a:r>
            <a:endParaRPr i="1" sz="1500">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6"/>
          <p:cNvSpPr txBox="1"/>
          <p:nvPr>
            <p:ph idx="1" type="body"/>
          </p:nvPr>
        </p:nvSpPr>
        <p:spPr>
          <a:xfrm>
            <a:off x="722400" y="1053575"/>
            <a:ext cx="7699200" cy="3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Average Daily Rate</a:t>
            </a:r>
            <a:endParaRPr b="1" sz="1800" u="sng"/>
          </a:p>
          <a:p>
            <a:pPr indent="-323850" lvl="0" marL="457200" rtl="0" algn="l">
              <a:spcBef>
                <a:spcPts val="0"/>
              </a:spcBef>
              <a:spcAft>
                <a:spcPts val="0"/>
              </a:spcAft>
              <a:buSzPts val="1500"/>
              <a:buChar char="●"/>
            </a:pPr>
            <a:r>
              <a:rPr lang="en" sz="1500"/>
              <a:t>Cancellations on average had a higher average daily rate than non-cancellations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Enables hotels to leverage on modelling the price sensitivity threshold of customers</a:t>
            </a:r>
            <a:endParaRPr sz="1500"/>
          </a:p>
          <a:p>
            <a:pPr indent="0" lvl="0" marL="0" rtl="0" algn="l">
              <a:spcBef>
                <a:spcPts val="0"/>
              </a:spcBef>
              <a:spcAft>
                <a:spcPts val="0"/>
              </a:spcAft>
              <a:buClr>
                <a:schemeClr val="hlink"/>
              </a:buClr>
              <a:buSzPts val="1100"/>
              <a:buFont typeface="Arial"/>
              <a:buNone/>
            </a:pPr>
            <a:r>
              <a:t/>
            </a:r>
            <a:endParaRPr b="1" sz="1800" u="sng"/>
          </a:p>
          <a:p>
            <a:pPr indent="0" lvl="0" marL="0" rtl="0" algn="l">
              <a:spcBef>
                <a:spcPts val="0"/>
              </a:spcBef>
              <a:spcAft>
                <a:spcPts val="0"/>
              </a:spcAft>
              <a:buNone/>
            </a:pPr>
            <a:r>
              <a:rPr b="1" lang="en" sz="1800" u="sng"/>
              <a:t>Lead Time</a:t>
            </a:r>
            <a:endParaRPr b="1" sz="1800" u="sng"/>
          </a:p>
          <a:p>
            <a:pPr indent="-323850" lvl="0" marL="457200" rtl="0" algn="l">
              <a:spcBef>
                <a:spcPts val="0"/>
              </a:spcBef>
              <a:spcAft>
                <a:spcPts val="0"/>
              </a:spcAft>
              <a:buSzPts val="1500"/>
              <a:buChar char="●"/>
            </a:pPr>
            <a:r>
              <a:rPr lang="en" sz="1500"/>
              <a:t>Cancellations on average had a higher lead time of 150.7 days and higher IQR of 177 days, as compared to non-cancellations, which had an average lead time of 81.9 days and IQR of 109 days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Bookings made further in advance had a higher likelihood of being cancelled</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Effect of cancellation policy on lead time, which affects booking date of customers</a:t>
            </a:r>
            <a:endParaRPr sz="1500"/>
          </a:p>
        </p:txBody>
      </p:sp>
      <p:sp>
        <p:nvSpPr>
          <p:cNvPr id="550" name="Google Shape;550;p66"/>
          <p:cNvSpPr txBox="1"/>
          <p:nvPr>
            <p:ph type="title"/>
          </p:nvPr>
        </p:nvSpPr>
        <p:spPr>
          <a:xfrm>
            <a:off x="713225" y="4372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 Cancellations</a:t>
            </a:r>
            <a:endParaRPr/>
          </a:p>
        </p:txBody>
      </p:sp>
      <p:sp>
        <p:nvSpPr>
          <p:cNvPr id="551" name="Google Shape;551;p66"/>
          <p:cNvSpPr txBox="1"/>
          <p:nvPr/>
        </p:nvSpPr>
        <p:spPr>
          <a:xfrm>
            <a:off x="7115950" y="322775"/>
            <a:ext cx="1744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latin typeface="Anaheim"/>
                <a:ea typeface="Anaheim"/>
                <a:cs typeface="Anaheim"/>
                <a:sym typeface="Anaheim"/>
              </a:rPr>
              <a:t>Grace</a:t>
            </a:r>
            <a:endParaRPr i="1" sz="1500">
              <a:latin typeface="Anaheim"/>
              <a:ea typeface="Anaheim"/>
              <a:cs typeface="Anaheim"/>
              <a:sym typeface="Anahei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7815" l="15490" r="0" t="20612"/>
          <a:stretch/>
        </p:blipFill>
        <p:spPr>
          <a:xfrm flipH="1">
            <a:off x="0" y="-19500"/>
            <a:ext cx="9144000" cy="5163000"/>
          </a:xfrm>
          <a:prstGeom prst="rect">
            <a:avLst/>
          </a:prstGeom>
          <a:noFill/>
          <a:ln>
            <a:noFill/>
          </a:ln>
        </p:spPr>
      </p:pic>
      <p:sp>
        <p:nvSpPr>
          <p:cNvPr id="557" name="Google Shape;557;p67"/>
          <p:cNvSpPr/>
          <p:nvPr/>
        </p:nvSpPr>
        <p:spPr>
          <a:xfrm>
            <a:off x="350" y="-193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p67"/>
          <p:cNvCxnSpPr/>
          <p:nvPr/>
        </p:nvCxnSpPr>
        <p:spPr>
          <a:xfrm>
            <a:off x="1435258" y="1162700"/>
            <a:ext cx="2306100" cy="0"/>
          </a:xfrm>
          <a:prstGeom prst="straightConnector1">
            <a:avLst/>
          </a:prstGeom>
          <a:noFill/>
          <a:ln cap="flat" cmpd="sng" w="19050">
            <a:solidFill>
              <a:schemeClr val="dk2"/>
            </a:solidFill>
            <a:prstDash val="solid"/>
            <a:round/>
            <a:headEnd len="med" w="med" type="none"/>
            <a:tailEnd len="med" w="med" type="none"/>
          </a:ln>
        </p:spPr>
      </p:cxnSp>
      <p:cxnSp>
        <p:nvCxnSpPr>
          <p:cNvPr id="559" name="Google Shape;559;p67"/>
          <p:cNvCxnSpPr/>
          <p:nvPr/>
        </p:nvCxnSpPr>
        <p:spPr>
          <a:xfrm>
            <a:off x="1495658" y="3980800"/>
            <a:ext cx="2303400" cy="0"/>
          </a:xfrm>
          <a:prstGeom prst="straightConnector1">
            <a:avLst/>
          </a:prstGeom>
          <a:noFill/>
          <a:ln cap="flat" cmpd="sng" w="19050">
            <a:solidFill>
              <a:schemeClr val="dk2"/>
            </a:solidFill>
            <a:prstDash val="solid"/>
            <a:round/>
            <a:headEnd len="med" w="med" type="none"/>
            <a:tailEnd len="med" w="med" type="none"/>
          </a:ln>
        </p:spPr>
      </p:cxnSp>
      <p:sp>
        <p:nvSpPr>
          <p:cNvPr id="560" name="Google Shape;560;p67"/>
          <p:cNvSpPr txBox="1"/>
          <p:nvPr>
            <p:ph type="title"/>
          </p:nvPr>
        </p:nvSpPr>
        <p:spPr>
          <a:xfrm>
            <a:off x="483200" y="2132824"/>
            <a:ext cx="42102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DATA MODELING</a:t>
            </a:r>
            <a:endParaRPr sz="4800">
              <a:solidFill>
                <a:schemeClr val="lt1"/>
              </a:solidFill>
            </a:endParaRPr>
          </a:p>
        </p:txBody>
      </p:sp>
      <p:sp>
        <p:nvSpPr>
          <p:cNvPr id="561" name="Google Shape;561;p67"/>
          <p:cNvSpPr txBox="1"/>
          <p:nvPr>
            <p:ph idx="2" type="title"/>
          </p:nvPr>
        </p:nvSpPr>
        <p:spPr>
          <a:xfrm>
            <a:off x="618053" y="1044125"/>
            <a:ext cx="3940500" cy="9867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sz="3000">
                <a:solidFill>
                  <a:schemeClr val="dk2"/>
                </a:solidFill>
              </a:rPr>
              <a:t>Hotel </a:t>
            </a:r>
            <a:r>
              <a:rPr lang="en" sz="3000"/>
              <a:t>Booking</a:t>
            </a:r>
            <a:endParaRPr sz="30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8"/>
          <p:cNvSpPr txBox="1"/>
          <p:nvPr>
            <p:ph type="title"/>
          </p:nvPr>
        </p:nvSpPr>
        <p:spPr>
          <a:xfrm>
            <a:off x="3759375" y="6615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Model</a:t>
            </a:r>
            <a:endParaRPr/>
          </a:p>
        </p:txBody>
      </p:sp>
      <p:pic>
        <p:nvPicPr>
          <p:cNvPr id="567" name="Google Shape;567;p68"/>
          <p:cNvPicPr preferRelativeResize="0"/>
          <p:nvPr/>
        </p:nvPicPr>
        <p:blipFill>
          <a:blip r:embed="rId3">
            <a:alphaModFix/>
          </a:blip>
          <a:stretch>
            <a:fillRect/>
          </a:stretch>
        </p:blipFill>
        <p:spPr>
          <a:xfrm>
            <a:off x="335250" y="152400"/>
            <a:ext cx="2993489" cy="4838699"/>
          </a:xfrm>
          <a:prstGeom prst="rect">
            <a:avLst/>
          </a:prstGeom>
          <a:noFill/>
          <a:ln>
            <a:noFill/>
          </a:ln>
        </p:spPr>
      </p:pic>
      <p:sp>
        <p:nvSpPr>
          <p:cNvPr id="568" name="Google Shape;568;p68"/>
          <p:cNvSpPr txBox="1"/>
          <p:nvPr/>
        </p:nvSpPr>
        <p:spPr>
          <a:xfrm>
            <a:off x="4161750" y="1652300"/>
            <a:ext cx="3941700" cy="2519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Lasso regression is used to identify significant variables due to difficulty in recognising significant variables</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Only significant variables with </a:t>
            </a:r>
            <a:r>
              <a:rPr lang="en" sz="1500">
                <a:latin typeface="Anaheim"/>
                <a:ea typeface="Anaheim"/>
                <a:cs typeface="Anaheim"/>
                <a:sym typeface="Anaheim"/>
              </a:rPr>
              <a:t>a</a:t>
            </a:r>
            <a:r>
              <a:rPr lang="en" sz="1500">
                <a:latin typeface="Anaheim"/>
                <a:ea typeface="Anaheim"/>
                <a:cs typeface="Anaheim"/>
                <a:sym typeface="Anaheim"/>
              </a:rPr>
              <a:t> p-value of 5% or less were selected for second logistic regression</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The final features that are used in logistic regression models are a total of 15 variables</a:t>
            </a:r>
            <a:endParaRPr sz="1500">
              <a:latin typeface="Anaheim"/>
              <a:ea typeface="Anaheim"/>
              <a:cs typeface="Anaheim"/>
              <a:sym typeface="Anaheim"/>
            </a:endParaRPr>
          </a:p>
        </p:txBody>
      </p:sp>
      <p:sp>
        <p:nvSpPr>
          <p:cNvPr id="569" name="Google Shape;569;p68"/>
          <p:cNvSpPr txBox="1"/>
          <p:nvPr/>
        </p:nvSpPr>
        <p:spPr>
          <a:xfrm>
            <a:off x="7786850" y="-82675"/>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p:nvPr/>
        </p:nvSpPr>
        <p:spPr>
          <a:xfrm>
            <a:off x="0" y="2142300"/>
            <a:ext cx="3800400" cy="2031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9"/>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Matrix: Logistic Regression Model</a:t>
            </a:r>
            <a:endParaRPr/>
          </a:p>
        </p:txBody>
      </p:sp>
      <p:pic>
        <p:nvPicPr>
          <p:cNvPr id="576" name="Google Shape;576;p69"/>
          <p:cNvPicPr preferRelativeResize="0"/>
          <p:nvPr/>
        </p:nvPicPr>
        <p:blipFill>
          <a:blip r:embed="rId3">
            <a:alphaModFix/>
          </a:blip>
          <a:stretch>
            <a:fillRect/>
          </a:stretch>
        </p:blipFill>
        <p:spPr>
          <a:xfrm>
            <a:off x="269650" y="1990650"/>
            <a:ext cx="3856950" cy="1950439"/>
          </a:xfrm>
          <a:prstGeom prst="rect">
            <a:avLst/>
          </a:prstGeom>
          <a:noFill/>
          <a:ln>
            <a:noFill/>
          </a:ln>
        </p:spPr>
      </p:pic>
      <p:sp>
        <p:nvSpPr>
          <p:cNvPr id="577" name="Google Shape;577;p69"/>
          <p:cNvSpPr/>
          <p:nvPr/>
        </p:nvSpPr>
        <p:spPr>
          <a:xfrm>
            <a:off x="1963875" y="3230625"/>
            <a:ext cx="476100" cy="18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9"/>
          <p:cNvSpPr txBox="1"/>
          <p:nvPr/>
        </p:nvSpPr>
        <p:spPr>
          <a:xfrm>
            <a:off x="4430975" y="2066325"/>
            <a:ext cx="3941700" cy="1877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False Positive (Type 1 error): Customers who did not cancel their hotel reservations but have been predicted to have been cancelled by the model</a:t>
            </a:r>
            <a:endParaRPr sz="1500">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rPr b="1" lang="en" sz="2200">
                <a:solidFill>
                  <a:srgbClr val="FF0000"/>
                </a:solidFill>
                <a:latin typeface="Anaheim"/>
                <a:ea typeface="Anaheim"/>
                <a:cs typeface="Anaheim"/>
                <a:sym typeface="Anaheim"/>
              </a:rPr>
              <a:t>False Positive rate: 3.60%</a:t>
            </a:r>
            <a:endParaRPr b="1" sz="2200">
              <a:solidFill>
                <a:srgbClr val="FF0000"/>
              </a:solidFill>
              <a:latin typeface="Anaheim"/>
              <a:ea typeface="Anaheim"/>
              <a:cs typeface="Anaheim"/>
              <a:sym typeface="Anaheim"/>
            </a:endParaRPr>
          </a:p>
        </p:txBody>
      </p:sp>
      <p:cxnSp>
        <p:nvCxnSpPr>
          <p:cNvPr id="579" name="Google Shape;579;p69"/>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580" name="Google Shape;580;p69"/>
          <p:cNvSpPr txBox="1"/>
          <p:nvPr/>
        </p:nvSpPr>
        <p:spPr>
          <a:xfrm>
            <a:off x="7872850" y="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0"/>
          <p:cNvSpPr/>
          <p:nvPr/>
        </p:nvSpPr>
        <p:spPr>
          <a:xfrm>
            <a:off x="0" y="2142300"/>
            <a:ext cx="3800400" cy="2031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0"/>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Matrix: Logistic Regression Model</a:t>
            </a:r>
            <a:endParaRPr/>
          </a:p>
        </p:txBody>
      </p:sp>
      <p:pic>
        <p:nvPicPr>
          <p:cNvPr id="587" name="Google Shape;587;p70"/>
          <p:cNvPicPr preferRelativeResize="0"/>
          <p:nvPr/>
        </p:nvPicPr>
        <p:blipFill>
          <a:blip r:embed="rId3">
            <a:alphaModFix/>
          </a:blip>
          <a:stretch>
            <a:fillRect/>
          </a:stretch>
        </p:blipFill>
        <p:spPr>
          <a:xfrm>
            <a:off x="269650" y="1990650"/>
            <a:ext cx="3856950" cy="1950439"/>
          </a:xfrm>
          <a:prstGeom prst="rect">
            <a:avLst/>
          </a:prstGeom>
          <a:noFill/>
          <a:ln>
            <a:noFill/>
          </a:ln>
        </p:spPr>
      </p:pic>
      <p:sp>
        <p:nvSpPr>
          <p:cNvPr id="588" name="Google Shape;588;p70"/>
          <p:cNvSpPr/>
          <p:nvPr/>
        </p:nvSpPr>
        <p:spPr>
          <a:xfrm>
            <a:off x="1472175" y="3385275"/>
            <a:ext cx="476100" cy="18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0"/>
          <p:cNvSpPr txBox="1"/>
          <p:nvPr/>
        </p:nvSpPr>
        <p:spPr>
          <a:xfrm>
            <a:off x="4430975" y="2142525"/>
            <a:ext cx="3941700" cy="1662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False Negative (Type 2 error): Customers who have cancelled their hotel reservations have been predicted as not cancelled</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rPr b="1" lang="en" sz="2200">
                <a:solidFill>
                  <a:srgbClr val="FF0000"/>
                </a:solidFill>
                <a:latin typeface="Anaheim"/>
                <a:ea typeface="Anaheim"/>
                <a:cs typeface="Anaheim"/>
                <a:sym typeface="Anaheim"/>
              </a:rPr>
              <a:t>False Negative rate: 16.40%</a:t>
            </a:r>
            <a:endParaRPr b="1" sz="2200">
              <a:solidFill>
                <a:srgbClr val="FF0000"/>
              </a:solidFill>
              <a:latin typeface="Anaheim"/>
              <a:ea typeface="Anaheim"/>
              <a:cs typeface="Anaheim"/>
              <a:sym typeface="Anaheim"/>
            </a:endParaRPr>
          </a:p>
        </p:txBody>
      </p:sp>
      <p:cxnSp>
        <p:nvCxnSpPr>
          <p:cNvPr id="590" name="Google Shape;590;p70"/>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591" name="Google Shape;591;p70"/>
          <p:cNvSpPr txBox="1"/>
          <p:nvPr/>
        </p:nvSpPr>
        <p:spPr>
          <a:xfrm>
            <a:off x="78298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1"/>
          <p:cNvSpPr/>
          <p:nvPr/>
        </p:nvSpPr>
        <p:spPr>
          <a:xfrm>
            <a:off x="0" y="2142300"/>
            <a:ext cx="3800400" cy="2031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1"/>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Matrix: Logistic Regression Model</a:t>
            </a:r>
            <a:endParaRPr/>
          </a:p>
        </p:txBody>
      </p:sp>
      <p:pic>
        <p:nvPicPr>
          <p:cNvPr id="598" name="Google Shape;598;p71"/>
          <p:cNvPicPr preferRelativeResize="0"/>
          <p:nvPr/>
        </p:nvPicPr>
        <p:blipFill>
          <a:blip r:embed="rId3">
            <a:alphaModFix/>
          </a:blip>
          <a:stretch>
            <a:fillRect/>
          </a:stretch>
        </p:blipFill>
        <p:spPr>
          <a:xfrm>
            <a:off x="269650" y="1990650"/>
            <a:ext cx="3856950" cy="1950439"/>
          </a:xfrm>
          <a:prstGeom prst="rect">
            <a:avLst/>
          </a:prstGeom>
          <a:noFill/>
          <a:ln>
            <a:noFill/>
          </a:ln>
        </p:spPr>
      </p:pic>
      <p:sp>
        <p:nvSpPr>
          <p:cNvPr id="599" name="Google Shape;599;p71"/>
          <p:cNvSpPr/>
          <p:nvPr/>
        </p:nvSpPr>
        <p:spPr>
          <a:xfrm>
            <a:off x="269650" y="3738600"/>
            <a:ext cx="1426200" cy="20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1"/>
          <p:cNvSpPr txBox="1"/>
          <p:nvPr/>
        </p:nvSpPr>
        <p:spPr>
          <a:xfrm>
            <a:off x="4430975" y="2282200"/>
            <a:ext cx="3941700" cy="1200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Overall accuracy: Proportion of the predictions that are correct</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ctr">
              <a:spcBef>
                <a:spcPts val="0"/>
              </a:spcBef>
              <a:spcAft>
                <a:spcPts val="0"/>
              </a:spcAft>
              <a:buNone/>
            </a:pPr>
            <a:r>
              <a:rPr b="1" lang="en" sz="2200">
                <a:solidFill>
                  <a:srgbClr val="FF0000"/>
                </a:solidFill>
                <a:latin typeface="Anaheim"/>
                <a:ea typeface="Anaheim"/>
                <a:cs typeface="Anaheim"/>
                <a:sym typeface="Anaheim"/>
              </a:rPr>
              <a:t>Overall Accuracy</a:t>
            </a:r>
            <a:r>
              <a:rPr b="1" lang="en" sz="2200">
                <a:solidFill>
                  <a:srgbClr val="FF0000"/>
                </a:solidFill>
                <a:latin typeface="Anaheim"/>
                <a:ea typeface="Anaheim"/>
                <a:cs typeface="Anaheim"/>
                <a:sym typeface="Anaheim"/>
              </a:rPr>
              <a:t>: 80.00%</a:t>
            </a:r>
            <a:endParaRPr b="1" sz="2200">
              <a:solidFill>
                <a:srgbClr val="FF0000"/>
              </a:solidFill>
              <a:latin typeface="Anaheim"/>
              <a:ea typeface="Anaheim"/>
              <a:cs typeface="Anaheim"/>
              <a:sym typeface="Anaheim"/>
            </a:endParaRPr>
          </a:p>
        </p:txBody>
      </p:sp>
      <p:cxnSp>
        <p:nvCxnSpPr>
          <p:cNvPr id="601" name="Google Shape;601;p71"/>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602" name="Google Shape;602;p71"/>
          <p:cNvSpPr txBox="1"/>
          <p:nvPr/>
        </p:nvSpPr>
        <p:spPr>
          <a:xfrm>
            <a:off x="78298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2"/>
          <p:cNvSpPr/>
          <p:nvPr/>
        </p:nvSpPr>
        <p:spPr>
          <a:xfrm>
            <a:off x="0" y="1738950"/>
            <a:ext cx="3768000" cy="34047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2"/>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CART</a:t>
            </a:r>
            <a:endParaRPr/>
          </a:p>
        </p:txBody>
      </p:sp>
      <p:pic>
        <p:nvPicPr>
          <p:cNvPr id="609" name="Google Shape;609;p72"/>
          <p:cNvPicPr preferRelativeResize="0"/>
          <p:nvPr/>
        </p:nvPicPr>
        <p:blipFill>
          <a:blip r:embed="rId3">
            <a:alphaModFix/>
          </a:blip>
          <a:stretch>
            <a:fillRect/>
          </a:stretch>
        </p:blipFill>
        <p:spPr>
          <a:xfrm>
            <a:off x="354900" y="1458550"/>
            <a:ext cx="3941700" cy="3298000"/>
          </a:xfrm>
          <a:prstGeom prst="rect">
            <a:avLst/>
          </a:prstGeom>
          <a:noFill/>
          <a:ln>
            <a:noFill/>
          </a:ln>
        </p:spPr>
      </p:pic>
      <p:sp>
        <p:nvSpPr>
          <p:cNvPr id="610" name="Google Shape;610;p72"/>
          <p:cNvSpPr txBox="1"/>
          <p:nvPr/>
        </p:nvSpPr>
        <p:spPr>
          <a:xfrm>
            <a:off x="4219725" y="1592250"/>
            <a:ext cx="4533000" cy="287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CART is a tree algorithm that selects important features for prediction by choosing the best split based on purity or information gain</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Computes feature importance scores based on frequency of feature use for splitting across all decision trees in an ensemble</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Helps identify potential redundancies in the dataset</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Pruning and cross-validation can mitigate overfitting issues</a:t>
            </a:r>
            <a:endParaRPr sz="1500">
              <a:latin typeface="Anaheim"/>
              <a:ea typeface="Anaheim"/>
              <a:cs typeface="Anaheim"/>
              <a:sym typeface="Anaheim"/>
            </a:endParaRPr>
          </a:p>
        </p:txBody>
      </p:sp>
      <p:cxnSp>
        <p:nvCxnSpPr>
          <p:cNvPr id="611" name="Google Shape;611;p72"/>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612" name="Google Shape;612;p72"/>
          <p:cNvSpPr txBox="1"/>
          <p:nvPr/>
        </p:nvSpPr>
        <p:spPr>
          <a:xfrm>
            <a:off x="78298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3"/>
          <p:cNvSpPr/>
          <p:nvPr/>
        </p:nvSpPr>
        <p:spPr>
          <a:xfrm>
            <a:off x="0" y="2142300"/>
            <a:ext cx="3768000" cy="22437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3"/>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Matrix: CART</a:t>
            </a:r>
            <a:endParaRPr/>
          </a:p>
        </p:txBody>
      </p:sp>
      <p:sp>
        <p:nvSpPr>
          <p:cNvPr id="619" name="Google Shape;619;p73"/>
          <p:cNvSpPr txBox="1"/>
          <p:nvPr/>
        </p:nvSpPr>
        <p:spPr>
          <a:xfrm>
            <a:off x="4422150" y="2210700"/>
            <a:ext cx="3941700" cy="1134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False Positive: 5.40%</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False Negative: 10.60%</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Overall Accuracy: 84.00%</a:t>
            </a:r>
            <a:endParaRPr b="1" sz="2200">
              <a:solidFill>
                <a:srgbClr val="FF0000"/>
              </a:solidFill>
              <a:latin typeface="Anaheim"/>
              <a:ea typeface="Anaheim"/>
              <a:cs typeface="Anaheim"/>
              <a:sym typeface="Anaheim"/>
            </a:endParaRPr>
          </a:p>
        </p:txBody>
      </p:sp>
      <p:pic>
        <p:nvPicPr>
          <p:cNvPr id="620" name="Google Shape;620;p73"/>
          <p:cNvPicPr preferRelativeResize="0"/>
          <p:nvPr/>
        </p:nvPicPr>
        <p:blipFill>
          <a:blip r:embed="rId3">
            <a:alphaModFix/>
          </a:blip>
          <a:stretch>
            <a:fillRect/>
          </a:stretch>
        </p:blipFill>
        <p:spPr>
          <a:xfrm>
            <a:off x="338400" y="1905750"/>
            <a:ext cx="4083750" cy="2162525"/>
          </a:xfrm>
          <a:prstGeom prst="rect">
            <a:avLst/>
          </a:prstGeom>
          <a:noFill/>
          <a:ln>
            <a:noFill/>
          </a:ln>
        </p:spPr>
      </p:pic>
      <p:cxnSp>
        <p:nvCxnSpPr>
          <p:cNvPr id="621" name="Google Shape;621;p73"/>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622" name="Google Shape;622;p73"/>
          <p:cNvSpPr txBox="1"/>
          <p:nvPr/>
        </p:nvSpPr>
        <p:spPr>
          <a:xfrm>
            <a:off x="78298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 type="subTitle"/>
          </p:nvPr>
        </p:nvSpPr>
        <p:spPr>
          <a:xfrm>
            <a:off x="4804600" y="2225225"/>
            <a:ext cx="4255200" cy="2469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Opera Cloud System is a cloud-based hospitality management system developed by Oracle Hospitality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Enables hotels to streamline their operations, increase efficiency, and improve guest satisfaction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system includes modules for managing reservations, check-ins and check-outs, housekeeping, billing, and more</a:t>
            </a:r>
            <a:endParaRPr/>
          </a:p>
        </p:txBody>
      </p:sp>
      <p:sp>
        <p:nvSpPr>
          <p:cNvPr id="297" name="Google Shape;297;p38"/>
          <p:cNvSpPr txBox="1"/>
          <p:nvPr>
            <p:ph type="title"/>
          </p:nvPr>
        </p:nvSpPr>
        <p:spPr>
          <a:xfrm>
            <a:off x="4975724" y="539500"/>
            <a:ext cx="34569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 CLOUD SYSTEM</a:t>
            </a:r>
            <a:endParaRPr/>
          </a:p>
        </p:txBody>
      </p:sp>
      <p:sp>
        <p:nvSpPr>
          <p:cNvPr id="298" name="Google Shape;298;p38"/>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rcellus"/>
                <a:ea typeface="Marcellus"/>
                <a:cs typeface="Marcellus"/>
                <a:sym typeface="Marcellus"/>
              </a:rPr>
              <a:t>Existing Solution 1</a:t>
            </a:r>
            <a:endParaRPr b="1">
              <a:latin typeface="Marcellus"/>
              <a:ea typeface="Marcellus"/>
              <a:cs typeface="Marcellus"/>
              <a:sym typeface="Marcellus"/>
            </a:endParaRPr>
          </a:p>
        </p:txBody>
      </p:sp>
      <p:pic>
        <p:nvPicPr>
          <p:cNvPr id="299" name="Google Shape;299;p38"/>
          <p:cNvPicPr preferRelativeResize="0"/>
          <p:nvPr/>
        </p:nvPicPr>
        <p:blipFill>
          <a:blip r:embed="rId3">
            <a:alphaModFix/>
          </a:blip>
          <a:stretch>
            <a:fillRect/>
          </a:stretch>
        </p:blipFill>
        <p:spPr>
          <a:xfrm>
            <a:off x="253050" y="734875"/>
            <a:ext cx="4130026" cy="3864701"/>
          </a:xfrm>
          <a:prstGeom prst="rect">
            <a:avLst/>
          </a:prstGeom>
          <a:noFill/>
          <a:ln>
            <a:noFill/>
          </a:ln>
        </p:spPr>
      </p:pic>
      <p:sp>
        <p:nvSpPr>
          <p:cNvPr id="300" name="Google Shape;300;p38"/>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4"/>
          <p:cNvSpPr/>
          <p:nvPr/>
        </p:nvSpPr>
        <p:spPr>
          <a:xfrm>
            <a:off x="0" y="1637900"/>
            <a:ext cx="3715200" cy="3024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4"/>
          <p:cNvSpPr txBox="1"/>
          <p:nvPr>
            <p:ph type="title"/>
          </p:nvPr>
        </p:nvSpPr>
        <p:spPr>
          <a:xfrm>
            <a:off x="3767975" y="701475"/>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629" name="Google Shape;629;p74"/>
          <p:cNvSpPr txBox="1"/>
          <p:nvPr/>
        </p:nvSpPr>
        <p:spPr>
          <a:xfrm>
            <a:off x="4219725" y="1820850"/>
            <a:ext cx="4533000" cy="1826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Used 10-fold cross validation and 500 trees to improve accuracy</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Tuned 'mtry' parameter to refine accuracy further</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The variable importance featured can be identified from the graph in order of significance</a:t>
            </a:r>
            <a:endParaRPr sz="1500">
              <a:latin typeface="Anaheim"/>
              <a:ea typeface="Anaheim"/>
              <a:cs typeface="Anaheim"/>
              <a:sym typeface="Anaheim"/>
            </a:endParaRPr>
          </a:p>
        </p:txBody>
      </p:sp>
      <p:pic>
        <p:nvPicPr>
          <p:cNvPr id="630" name="Google Shape;630;p74"/>
          <p:cNvPicPr preferRelativeResize="0"/>
          <p:nvPr/>
        </p:nvPicPr>
        <p:blipFill>
          <a:blip r:embed="rId3">
            <a:alphaModFix/>
          </a:blip>
          <a:stretch>
            <a:fillRect/>
          </a:stretch>
        </p:blipFill>
        <p:spPr>
          <a:xfrm>
            <a:off x="240325" y="1027276"/>
            <a:ext cx="4083426" cy="3324325"/>
          </a:xfrm>
          <a:prstGeom prst="rect">
            <a:avLst/>
          </a:prstGeom>
          <a:noFill/>
          <a:ln>
            <a:noFill/>
          </a:ln>
        </p:spPr>
      </p:pic>
      <p:cxnSp>
        <p:nvCxnSpPr>
          <p:cNvPr id="631" name="Google Shape;631;p74"/>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632" name="Google Shape;632;p74"/>
          <p:cNvSpPr txBox="1"/>
          <p:nvPr/>
        </p:nvSpPr>
        <p:spPr>
          <a:xfrm>
            <a:off x="7761050" y="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cxnSp>
        <p:nvCxnSpPr>
          <p:cNvPr id="637" name="Google Shape;637;p75"/>
          <p:cNvCxnSpPr/>
          <p:nvPr/>
        </p:nvCxnSpPr>
        <p:spPr>
          <a:xfrm flipH="1">
            <a:off x="4080900" y="383100"/>
            <a:ext cx="5107500" cy="16200"/>
          </a:xfrm>
          <a:prstGeom prst="straightConnector1">
            <a:avLst/>
          </a:prstGeom>
          <a:noFill/>
          <a:ln cap="flat" cmpd="sng" w="19050">
            <a:solidFill>
              <a:schemeClr val="dk2"/>
            </a:solidFill>
            <a:prstDash val="solid"/>
            <a:round/>
            <a:headEnd len="med" w="med" type="none"/>
            <a:tailEnd len="med" w="med" type="none"/>
          </a:ln>
        </p:spPr>
      </p:cxnSp>
      <p:sp>
        <p:nvSpPr>
          <p:cNvPr id="638" name="Google Shape;638;p75"/>
          <p:cNvSpPr/>
          <p:nvPr/>
        </p:nvSpPr>
        <p:spPr>
          <a:xfrm>
            <a:off x="0" y="2218500"/>
            <a:ext cx="3840600" cy="1883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5"/>
          <p:cNvSpPr txBox="1"/>
          <p:nvPr>
            <p:ph type="title"/>
          </p:nvPr>
        </p:nvSpPr>
        <p:spPr>
          <a:xfrm>
            <a:off x="3914200" y="821900"/>
            <a:ext cx="51153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a:t>
            </a:r>
            <a:r>
              <a:rPr lang="en"/>
              <a:t>Matrix</a:t>
            </a:r>
            <a:r>
              <a:rPr lang="en"/>
              <a:t>: Random Forest</a:t>
            </a:r>
            <a:endParaRPr/>
          </a:p>
        </p:txBody>
      </p:sp>
      <p:sp>
        <p:nvSpPr>
          <p:cNvPr id="640" name="Google Shape;640;p75"/>
          <p:cNvSpPr txBox="1"/>
          <p:nvPr/>
        </p:nvSpPr>
        <p:spPr>
          <a:xfrm>
            <a:off x="4422150" y="2210700"/>
            <a:ext cx="3941700" cy="1134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False Positive: 5.60%</a:t>
            </a:r>
            <a:endParaRPr sz="1500">
              <a:latin typeface="Anaheim"/>
              <a:ea typeface="Anaheim"/>
              <a:cs typeface="Anaheim"/>
              <a:sym typeface="Anaheim"/>
            </a:endParaRPr>
          </a:p>
          <a:p>
            <a:pPr indent="-323850" lvl="0" marL="457200" rtl="0" algn="l">
              <a:spcBef>
                <a:spcPts val="1000"/>
              </a:spcBef>
              <a:spcAft>
                <a:spcPts val="0"/>
              </a:spcAft>
              <a:buSzPts val="1500"/>
              <a:buFont typeface="Anaheim"/>
              <a:buChar char="●"/>
            </a:pPr>
            <a:r>
              <a:rPr lang="en" sz="1500">
                <a:latin typeface="Anaheim"/>
                <a:ea typeface="Anaheim"/>
                <a:cs typeface="Anaheim"/>
                <a:sym typeface="Anaheim"/>
              </a:rPr>
              <a:t>False Negative: 8.40%</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Overall Accuracy: 85.96%</a:t>
            </a:r>
            <a:endParaRPr b="1" sz="2200">
              <a:solidFill>
                <a:srgbClr val="FF0000"/>
              </a:solidFill>
              <a:latin typeface="Anaheim"/>
              <a:ea typeface="Anaheim"/>
              <a:cs typeface="Anaheim"/>
              <a:sym typeface="Anaheim"/>
            </a:endParaRPr>
          </a:p>
        </p:txBody>
      </p:sp>
      <p:pic>
        <p:nvPicPr>
          <p:cNvPr id="641" name="Google Shape;641;p75"/>
          <p:cNvPicPr preferRelativeResize="0"/>
          <p:nvPr/>
        </p:nvPicPr>
        <p:blipFill>
          <a:blip r:embed="rId3">
            <a:alphaModFix/>
          </a:blip>
          <a:stretch>
            <a:fillRect/>
          </a:stretch>
        </p:blipFill>
        <p:spPr>
          <a:xfrm>
            <a:off x="434873" y="1885973"/>
            <a:ext cx="3840675" cy="1783450"/>
          </a:xfrm>
          <a:prstGeom prst="rect">
            <a:avLst/>
          </a:prstGeom>
          <a:noFill/>
          <a:ln>
            <a:noFill/>
          </a:ln>
        </p:spPr>
      </p:pic>
      <p:sp>
        <p:nvSpPr>
          <p:cNvPr id="642" name="Google Shape;642;p75"/>
          <p:cNvSpPr txBox="1"/>
          <p:nvPr/>
        </p:nvSpPr>
        <p:spPr>
          <a:xfrm>
            <a:off x="78298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Grace</a:t>
            </a:r>
            <a:endParaRPr i="1">
              <a:latin typeface="Anaheim"/>
              <a:ea typeface="Anaheim"/>
              <a:cs typeface="Anaheim"/>
              <a:sym typeface="Anahei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6"/>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Comparison between 3 models</a:t>
            </a:r>
            <a:endParaRPr/>
          </a:p>
        </p:txBody>
      </p:sp>
      <p:graphicFrame>
        <p:nvGraphicFramePr>
          <p:cNvPr id="648" name="Google Shape;648;p76"/>
          <p:cNvGraphicFramePr/>
          <p:nvPr/>
        </p:nvGraphicFramePr>
        <p:xfrm>
          <a:off x="549600" y="1434900"/>
          <a:ext cx="3000000" cy="3000000"/>
        </p:xfrm>
        <a:graphic>
          <a:graphicData uri="http://schemas.openxmlformats.org/drawingml/2006/table">
            <a:tbl>
              <a:tblPr>
                <a:noFill/>
                <a:tableStyleId>{E045CA30-97C2-411E-8B53-86D9B7F007AE}</a:tableStyleId>
              </a:tblPr>
              <a:tblGrid>
                <a:gridCol w="1432875"/>
                <a:gridCol w="1275125"/>
                <a:gridCol w="1682625"/>
                <a:gridCol w="1538025"/>
                <a:gridCol w="1104200"/>
                <a:gridCol w="1156800"/>
              </a:tblGrid>
              <a:tr h="374850">
                <a:tc>
                  <a:txBody>
                    <a:bodyPr/>
                    <a:lstStyle/>
                    <a:p>
                      <a:pPr indent="0" lvl="0" marL="0" rtl="0" algn="ctr">
                        <a:spcBef>
                          <a:spcPts val="0"/>
                        </a:spcBef>
                        <a:spcAft>
                          <a:spcPts val="0"/>
                        </a:spcAft>
                        <a:buNone/>
                      </a:pPr>
                      <a:r>
                        <a:rPr b="1" lang="en" sz="1500">
                          <a:solidFill>
                            <a:srgbClr val="FFFFFF"/>
                          </a:solidFill>
                          <a:latin typeface="Anaheim"/>
                          <a:ea typeface="Anaheim"/>
                          <a:cs typeface="Anaheim"/>
                          <a:sym typeface="Anaheim"/>
                        </a:rPr>
                        <a:t>Model</a:t>
                      </a:r>
                      <a:endParaRPr b="1" sz="1500">
                        <a:solidFill>
                          <a:srgbClr val="FFFFFF"/>
                        </a:solidFill>
                        <a:latin typeface="Anaheim"/>
                        <a:ea typeface="Anaheim"/>
                        <a:cs typeface="Anaheim"/>
                        <a:sym typeface="Anaheim"/>
                      </a:endParaRPr>
                    </a:p>
                  </a:txBody>
                  <a:tcPr marT="63500" marB="63500" marR="63500" marL="63500">
                    <a:lnR cap="flat" cmpd="sng" w="12700">
                      <a:solidFill>
                        <a:srgbClr val="FFFFFF"/>
                      </a:solidFill>
                      <a:prstDash val="solid"/>
                      <a:round/>
                      <a:headEnd len="sm" w="sm" type="none"/>
                      <a:tailEnd len="sm" w="sm" type="none"/>
                    </a:lnR>
                    <a:solidFill>
                      <a:srgbClr val="000000"/>
                    </a:solidFill>
                  </a:tcPr>
                </a:tc>
                <a:tc gridSpan="5">
                  <a:txBody>
                    <a:bodyPr/>
                    <a:lstStyle/>
                    <a:p>
                      <a:pPr indent="0" lvl="0" marL="0" rtl="0" algn="ctr">
                        <a:spcBef>
                          <a:spcPts val="0"/>
                        </a:spcBef>
                        <a:spcAft>
                          <a:spcPts val="0"/>
                        </a:spcAft>
                        <a:buNone/>
                      </a:pPr>
                      <a:r>
                        <a:rPr b="1" lang="en" sz="1500">
                          <a:solidFill>
                            <a:srgbClr val="F3F3F3"/>
                          </a:solidFill>
                          <a:latin typeface="Anaheim"/>
                          <a:ea typeface="Anaheim"/>
                          <a:cs typeface="Anaheim"/>
                          <a:sym typeface="Anaheim"/>
                        </a:rPr>
                        <a:t>Evaluation Matrix Percentage/%</a:t>
                      </a:r>
                      <a:endParaRPr b="1" sz="1500">
                        <a:solidFill>
                          <a:srgbClr val="F3F3F3"/>
                        </a:solidFill>
                        <a:latin typeface="Anaheim"/>
                        <a:ea typeface="Anaheim"/>
                        <a:cs typeface="Anaheim"/>
                        <a:sym typeface="Anaheim"/>
                      </a:endParaRPr>
                    </a:p>
                  </a:txBody>
                  <a:tcPr marT="63500" marB="63500" marR="63500" marL="63500">
                    <a:lnL cap="flat" cmpd="sng" w="12700">
                      <a:solidFill>
                        <a:srgbClr val="FFFFFF"/>
                      </a:solidFill>
                      <a:prstDash val="solid"/>
                      <a:round/>
                      <a:headEnd len="sm" w="sm" type="none"/>
                      <a:tailEnd len="sm" w="sm" type="none"/>
                    </a:lnL>
                    <a:solidFill>
                      <a:srgbClr val="000000"/>
                    </a:solidFill>
                  </a:tcPr>
                </a:tc>
                <a:tc hMerge="1"/>
                <a:tc hMerge="1"/>
                <a:tc hMerge="1"/>
                <a:tc hMerge="1"/>
              </a:tr>
              <a:tr h="12700">
                <a:tc>
                  <a:txBody>
                    <a:bodyPr/>
                    <a:lstStyle/>
                    <a:p>
                      <a:pPr indent="0" lvl="0" marL="0" rtl="0" algn="just">
                        <a:spcBef>
                          <a:spcPts val="0"/>
                        </a:spcBef>
                        <a:spcAft>
                          <a:spcPts val="0"/>
                        </a:spcAft>
                        <a:buNone/>
                      </a:pPr>
                      <a:r>
                        <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Overall Accuracy</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False Negative Rate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False Positive Rate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F1 Score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AUC-ROC</a:t>
                      </a:r>
                      <a:endParaRPr sz="1500">
                        <a:latin typeface="Anaheim"/>
                        <a:ea typeface="Anaheim"/>
                        <a:cs typeface="Anaheim"/>
                        <a:sym typeface="Anaheim"/>
                      </a:endParaRPr>
                    </a:p>
                  </a:txBody>
                  <a:tcPr marT="63500" marB="63500" marR="63500" marL="63500"/>
                </a:tc>
              </a:tr>
              <a:tr h="12700">
                <a:tc>
                  <a:txBody>
                    <a:bodyPr/>
                    <a:lstStyle/>
                    <a:p>
                      <a:pPr indent="0" lvl="0" marL="0" rtl="0" algn="just">
                        <a:spcBef>
                          <a:spcPts val="0"/>
                        </a:spcBef>
                        <a:spcAft>
                          <a:spcPts val="0"/>
                        </a:spcAft>
                        <a:buNone/>
                      </a:pPr>
                      <a:r>
                        <a:rPr lang="en" sz="1500">
                          <a:latin typeface="Anaheim"/>
                          <a:ea typeface="Anaheim"/>
                          <a:cs typeface="Anaheim"/>
                          <a:sym typeface="Anaheim"/>
                        </a:rPr>
                        <a:t>Logistic Regression</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80.00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16.40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3.60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72.70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0.85</a:t>
                      </a:r>
                      <a:endParaRPr sz="1500">
                        <a:latin typeface="Anaheim"/>
                        <a:ea typeface="Anaheim"/>
                        <a:cs typeface="Anaheim"/>
                        <a:sym typeface="Anaheim"/>
                      </a:endParaRPr>
                    </a:p>
                  </a:txBody>
                  <a:tcPr marT="63500" marB="63500" marR="63500" marL="63500"/>
                </a:tc>
              </a:tr>
              <a:tr h="12700">
                <a:tc>
                  <a:txBody>
                    <a:bodyPr/>
                    <a:lstStyle/>
                    <a:p>
                      <a:pPr indent="0" lvl="0" marL="0" rtl="0" algn="just">
                        <a:spcBef>
                          <a:spcPts val="0"/>
                        </a:spcBef>
                        <a:spcAft>
                          <a:spcPts val="0"/>
                        </a:spcAft>
                        <a:buNone/>
                      </a:pPr>
                      <a:r>
                        <a:rPr lang="en" sz="1500">
                          <a:latin typeface="Anaheim"/>
                          <a:ea typeface="Anaheim"/>
                          <a:cs typeface="Anaheim"/>
                          <a:sym typeface="Anaheim"/>
                        </a:rPr>
                        <a:t>CART</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84.00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10.60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5.40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79.85</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0.89</a:t>
                      </a:r>
                      <a:endParaRPr sz="1500">
                        <a:latin typeface="Anaheim"/>
                        <a:ea typeface="Anaheim"/>
                        <a:cs typeface="Anaheim"/>
                        <a:sym typeface="Anaheim"/>
                      </a:endParaRPr>
                    </a:p>
                  </a:txBody>
                  <a:tcPr marT="63500" marB="63500" marR="63500" marL="63500"/>
                </a:tc>
              </a:tr>
              <a:tr h="12700">
                <a:tc>
                  <a:txBody>
                    <a:bodyPr/>
                    <a:lstStyle/>
                    <a:p>
                      <a:pPr indent="0" lvl="0" marL="0" rtl="0" algn="just">
                        <a:spcBef>
                          <a:spcPts val="0"/>
                        </a:spcBef>
                        <a:spcAft>
                          <a:spcPts val="0"/>
                        </a:spcAft>
                        <a:buNone/>
                      </a:pPr>
                      <a:r>
                        <a:rPr lang="en" sz="1500">
                          <a:latin typeface="Anaheim"/>
                          <a:ea typeface="Anaheim"/>
                          <a:cs typeface="Anaheim"/>
                          <a:sym typeface="Anaheim"/>
                        </a:rPr>
                        <a:t>Random Forest</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85.95</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8.40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5.60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82.85</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0.91</a:t>
                      </a:r>
                      <a:endParaRPr sz="1500">
                        <a:latin typeface="Anaheim"/>
                        <a:ea typeface="Anaheim"/>
                        <a:cs typeface="Anaheim"/>
                        <a:sym typeface="Anaheim"/>
                      </a:endParaRPr>
                    </a:p>
                  </a:txBody>
                  <a:tcPr marT="63500" marB="63500" marR="63500" marL="63500"/>
                </a:tc>
              </a:tr>
            </a:tbl>
          </a:graphicData>
        </a:graphic>
      </p:graphicFrame>
      <p:sp>
        <p:nvSpPr>
          <p:cNvPr id="649" name="Google Shape;649;p76"/>
          <p:cNvSpPr txBox="1"/>
          <p:nvPr/>
        </p:nvSpPr>
        <p:spPr>
          <a:xfrm>
            <a:off x="1708725" y="3894300"/>
            <a:ext cx="6433800" cy="1005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Char char="●"/>
            </a:pPr>
            <a:r>
              <a:rPr lang="en" sz="1500">
                <a:latin typeface="Anaheim"/>
                <a:ea typeface="Anaheim"/>
                <a:cs typeface="Anaheim"/>
                <a:sym typeface="Anaheim"/>
              </a:rPr>
              <a:t>False negative rate is crucial in determining which model to use</a:t>
            </a:r>
            <a:endParaRPr sz="1500">
              <a:latin typeface="Anaheim"/>
              <a:ea typeface="Anaheim"/>
              <a:cs typeface="Anaheim"/>
              <a:sym typeface="Anaheim"/>
            </a:endParaRPr>
          </a:p>
          <a:p>
            <a:pPr indent="-323850" lvl="0" marL="457200" rtl="0" algn="l">
              <a:spcBef>
                <a:spcPts val="1000"/>
              </a:spcBef>
              <a:spcAft>
                <a:spcPts val="1000"/>
              </a:spcAft>
              <a:buSzPts val="1500"/>
              <a:buFont typeface="Anaheim"/>
              <a:buChar char="●"/>
            </a:pPr>
            <a:r>
              <a:rPr lang="en" sz="1500">
                <a:latin typeface="Anaheim"/>
                <a:ea typeface="Anaheim"/>
                <a:cs typeface="Anaheim"/>
                <a:sym typeface="Anaheim"/>
              </a:rPr>
              <a:t>Overall accuracy, false negative rate, and F1 score will be used for evaluation</a:t>
            </a:r>
            <a:endParaRPr sz="1500">
              <a:latin typeface="Anaheim"/>
              <a:ea typeface="Anaheim"/>
              <a:cs typeface="Anaheim"/>
              <a:sym typeface="Anaheim"/>
            </a:endParaRPr>
          </a:p>
        </p:txBody>
      </p:sp>
      <p:sp>
        <p:nvSpPr>
          <p:cNvPr id="650" name="Google Shape;650;p76"/>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7"/>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Comparison between 3 models</a:t>
            </a:r>
            <a:endParaRPr/>
          </a:p>
        </p:txBody>
      </p:sp>
      <p:graphicFrame>
        <p:nvGraphicFramePr>
          <p:cNvPr id="656" name="Google Shape;656;p77"/>
          <p:cNvGraphicFramePr/>
          <p:nvPr/>
        </p:nvGraphicFramePr>
        <p:xfrm>
          <a:off x="549600" y="1434900"/>
          <a:ext cx="3000000" cy="3000000"/>
        </p:xfrm>
        <a:graphic>
          <a:graphicData uri="http://schemas.openxmlformats.org/drawingml/2006/table">
            <a:tbl>
              <a:tblPr>
                <a:noFill/>
                <a:tableStyleId>{E045CA30-97C2-411E-8B53-86D9B7F007AE}</a:tableStyleId>
              </a:tblPr>
              <a:tblGrid>
                <a:gridCol w="1432875"/>
                <a:gridCol w="1275125"/>
                <a:gridCol w="1682625"/>
                <a:gridCol w="1538025"/>
                <a:gridCol w="1104200"/>
                <a:gridCol w="1156800"/>
              </a:tblGrid>
              <a:tr h="374850">
                <a:tc>
                  <a:txBody>
                    <a:bodyPr/>
                    <a:lstStyle/>
                    <a:p>
                      <a:pPr indent="0" lvl="0" marL="0" rtl="0" algn="ctr">
                        <a:spcBef>
                          <a:spcPts val="0"/>
                        </a:spcBef>
                        <a:spcAft>
                          <a:spcPts val="0"/>
                        </a:spcAft>
                        <a:buNone/>
                      </a:pPr>
                      <a:r>
                        <a:rPr b="1" lang="en" sz="1500">
                          <a:solidFill>
                            <a:srgbClr val="FFFFFF"/>
                          </a:solidFill>
                          <a:latin typeface="Anaheim"/>
                          <a:ea typeface="Anaheim"/>
                          <a:cs typeface="Anaheim"/>
                          <a:sym typeface="Anaheim"/>
                        </a:rPr>
                        <a:t>Model</a:t>
                      </a:r>
                      <a:endParaRPr b="1" sz="1500">
                        <a:solidFill>
                          <a:srgbClr val="FFFFFF"/>
                        </a:solidFill>
                        <a:latin typeface="Anaheim"/>
                        <a:ea typeface="Anaheim"/>
                        <a:cs typeface="Anaheim"/>
                        <a:sym typeface="Anaheim"/>
                      </a:endParaRPr>
                    </a:p>
                  </a:txBody>
                  <a:tcPr marT="63500" marB="63500" marR="63500" marL="63500">
                    <a:lnR cap="flat" cmpd="sng" w="12700">
                      <a:solidFill>
                        <a:srgbClr val="FFFFFF"/>
                      </a:solidFill>
                      <a:prstDash val="solid"/>
                      <a:round/>
                      <a:headEnd len="sm" w="sm" type="none"/>
                      <a:tailEnd len="sm" w="sm" type="none"/>
                    </a:lnR>
                    <a:solidFill>
                      <a:srgbClr val="000000"/>
                    </a:solidFill>
                  </a:tcPr>
                </a:tc>
                <a:tc gridSpan="5">
                  <a:txBody>
                    <a:bodyPr/>
                    <a:lstStyle/>
                    <a:p>
                      <a:pPr indent="0" lvl="0" marL="0" rtl="0" algn="ctr">
                        <a:spcBef>
                          <a:spcPts val="0"/>
                        </a:spcBef>
                        <a:spcAft>
                          <a:spcPts val="0"/>
                        </a:spcAft>
                        <a:buNone/>
                      </a:pPr>
                      <a:r>
                        <a:rPr b="1" lang="en" sz="1500">
                          <a:solidFill>
                            <a:srgbClr val="F3F3F3"/>
                          </a:solidFill>
                          <a:latin typeface="Anaheim"/>
                          <a:ea typeface="Anaheim"/>
                          <a:cs typeface="Anaheim"/>
                          <a:sym typeface="Anaheim"/>
                        </a:rPr>
                        <a:t>Evaluation Matrix Percentage/%</a:t>
                      </a:r>
                      <a:endParaRPr b="1" sz="1500">
                        <a:solidFill>
                          <a:srgbClr val="F3F3F3"/>
                        </a:solidFill>
                        <a:latin typeface="Anaheim"/>
                        <a:ea typeface="Anaheim"/>
                        <a:cs typeface="Anaheim"/>
                        <a:sym typeface="Anaheim"/>
                      </a:endParaRPr>
                    </a:p>
                  </a:txBody>
                  <a:tcPr marT="63500" marB="63500" marR="63500" marL="63500">
                    <a:lnL cap="flat" cmpd="sng" w="12700">
                      <a:solidFill>
                        <a:srgbClr val="FFFFFF"/>
                      </a:solidFill>
                      <a:prstDash val="solid"/>
                      <a:round/>
                      <a:headEnd len="sm" w="sm" type="none"/>
                      <a:tailEnd len="sm" w="sm" type="none"/>
                    </a:lnL>
                    <a:solidFill>
                      <a:srgbClr val="000000"/>
                    </a:solidFill>
                  </a:tcPr>
                </a:tc>
                <a:tc hMerge="1"/>
                <a:tc hMerge="1"/>
                <a:tc hMerge="1"/>
                <a:tc hMerge="1"/>
              </a:tr>
              <a:tr h="12700">
                <a:tc>
                  <a:txBody>
                    <a:bodyPr/>
                    <a:lstStyle/>
                    <a:p>
                      <a:pPr indent="0" lvl="0" marL="0" rtl="0" algn="just">
                        <a:spcBef>
                          <a:spcPts val="0"/>
                        </a:spcBef>
                        <a:spcAft>
                          <a:spcPts val="0"/>
                        </a:spcAft>
                        <a:buNone/>
                      </a:pPr>
                      <a:r>
                        <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Overall Accuracy</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False Negative Rate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False Positive Rate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F1 Score</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AUC-ROC</a:t>
                      </a:r>
                      <a:endParaRPr sz="1500">
                        <a:latin typeface="Anaheim"/>
                        <a:ea typeface="Anaheim"/>
                        <a:cs typeface="Anaheim"/>
                        <a:sym typeface="Anaheim"/>
                      </a:endParaRPr>
                    </a:p>
                  </a:txBody>
                  <a:tcPr marT="63500" marB="63500" marR="63500" marL="63500"/>
                </a:tc>
              </a:tr>
              <a:tr h="12700">
                <a:tc>
                  <a:txBody>
                    <a:bodyPr/>
                    <a:lstStyle/>
                    <a:p>
                      <a:pPr indent="0" lvl="0" marL="0" rtl="0" algn="just">
                        <a:spcBef>
                          <a:spcPts val="0"/>
                        </a:spcBef>
                        <a:spcAft>
                          <a:spcPts val="0"/>
                        </a:spcAft>
                        <a:buNone/>
                      </a:pPr>
                      <a:r>
                        <a:rPr lang="en" sz="1500">
                          <a:latin typeface="Anaheim"/>
                          <a:ea typeface="Anaheim"/>
                          <a:cs typeface="Anaheim"/>
                          <a:sym typeface="Anaheim"/>
                        </a:rPr>
                        <a:t>Logistic Regression</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80.00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16.40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3.60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72.70</a:t>
                      </a:r>
                      <a:endParaRPr sz="1500">
                        <a:latin typeface="Anaheim"/>
                        <a:ea typeface="Anaheim"/>
                        <a:cs typeface="Anaheim"/>
                        <a:sym typeface="Anaheim"/>
                      </a:endParaRPr>
                    </a:p>
                  </a:txBody>
                  <a:tcPr marT="63500" marB="63500" marR="63500" marL="63500"/>
                </a:tc>
                <a:tc>
                  <a:txBody>
                    <a:bodyPr/>
                    <a:lstStyle/>
                    <a:p>
                      <a:pPr indent="0" lvl="0" marL="0" rtl="0" algn="ctr">
                        <a:spcBef>
                          <a:spcPts val="0"/>
                        </a:spcBef>
                        <a:spcAft>
                          <a:spcPts val="0"/>
                        </a:spcAft>
                        <a:buNone/>
                      </a:pPr>
                      <a:r>
                        <a:rPr lang="en" sz="1500">
                          <a:latin typeface="Anaheim"/>
                          <a:ea typeface="Anaheim"/>
                          <a:cs typeface="Anaheim"/>
                          <a:sym typeface="Anaheim"/>
                        </a:rPr>
                        <a:t>0.85</a:t>
                      </a:r>
                      <a:endParaRPr sz="1500">
                        <a:latin typeface="Anaheim"/>
                        <a:ea typeface="Anaheim"/>
                        <a:cs typeface="Anaheim"/>
                        <a:sym typeface="Anaheim"/>
                      </a:endParaRPr>
                    </a:p>
                  </a:txBody>
                  <a:tcPr marT="63500" marB="63500" marR="63500" marL="63500"/>
                </a:tc>
              </a:tr>
              <a:tr h="12700">
                <a:tc>
                  <a:txBody>
                    <a:bodyPr/>
                    <a:lstStyle/>
                    <a:p>
                      <a:pPr indent="0" lvl="0" marL="0" rtl="0" algn="just">
                        <a:spcBef>
                          <a:spcPts val="0"/>
                        </a:spcBef>
                        <a:spcAft>
                          <a:spcPts val="0"/>
                        </a:spcAft>
                        <a:buNone/>
                      </a:pPr>
                      <a:r>
                        <a:rPr lang="en" sz="1500">
                          <a:latin typeface="Anaheim"/>
                          <a:ea typeface="Anaheim"/>
                          <a:cs typeface="Anaheim"/>
                          <a:sym typeface="Anaheim"/>
                        </a:rPr>
                        <a:t>CART</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84.00</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10.60</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5.40</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79.85</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0.89</a:t>
                      </a:r>
                      <a:endParaRPr sz="1500">
                        <a:latin typeface="Anaheim"/>
                        <a:ea typeface="Anaheim"/>
                        <a:cs typeface="Anaheim"/>
                        <a:sym typeface="Anaheim"/>
                      </a:endParaRPr>
                    </a:p>
                  </a:txBody>
                  <a:tcPr marT="63500" marB="63500" marR="63500" marL="63500">
                    <a:lnB cap="flat" cmpd="sng" w="28575">
                      <a:solidFill>
                        <a:srgbClr val="FF0000"/>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500">
                          <a:latin typeface="Anaheim"/>
                          <a:ea typeface="Anaheim"/>
                          <a:cs typeface="Anaheim"/>
                          <a:sym typeface="Anaheim"/>
                        </a:rPr>
                        <a:t>Random Forest</a:t>
                      </a:r>
                      <a:endParaRPr sz="1500">
                        <a:latin typeface="Anaheim"/>
                        <a:ea typeface="Anaheim"/>
                        <a:cs typeface="Anaheim"/>
                        <a:sym typeface="Anaheim"/>
                      </a:endParaRPr>
                    </a:p>
                  </a:txBody>
                  <a:tcPr marT="63500" marB="63500" marR="63500" marL="63500">
                    <a:lnL cap="flat" cmpd="sng" w="28575">
                      <a:solidFill>
                        <a:srgbClr val="FF0000"/>
                      </a:solidFill>
                      <a:prstDash val="solid"/>
                      <a:round/>
                      <a:headEnd len="sm" w="sm" type="none"/>
                      <a:tailEnd len="sm" w="sm" type="none"/>
                    </a:lnL>
                    <a:lnR cap="flat" cmpd="sng" w="9525">
                      <a:solidFill>
                        <a:schemeClr val="dk1"/>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85.95</a:t>
                      </a:r>
                      <a:endParaRPr sz="1500">
                        <a:latin typeface="Anaheim"/>
                        <a:ea typeface="Anaheim"/>
                        <a:cs typeface="Anaheim"/>
                        <a:sym typeface="Anaheim"/>
                      </a:endParaRPr>
                    </a:p>
                  </a:txBody>
                  <a:tcPr marT="63500" marB="63500" marR="63500" marL="63500">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8.40</a:t>
                      </a:r>
                      <a:endParaRPr sz="1500">
                        <a:latin typeface="Anaheim"/>
                        <a:ea typeface="Anaheim"/>
                        <a:cs typeface="Anaheim"/>
                        <a:sym typeface="Anaheim"/>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5.60</a:t>
                      </a:r>
                      <a:endParaRPr sz="1500">
                        <a:latin typeface="Anaheim"/>
                        <a:ea typeface="Anaheim"/>
                        <a:cs typeface="Anaheim"/>
                        <a:sym typeface="Anaheim"/>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82.85</a:t>
                      </a:r>
                      <a:endParaRPr sz="1500">
                        <a:latin typeface="Anaheim"/>
                        <a:ea typeface="Anaheim"/>
                        <a:cs typeface="Anaheim"/>
                        <a:sym typeface="Anaheim"/>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Anaheim"/>
                          <a:ea typeface="Anaheim"/>
                          <a:cs typeface="Anaheim"/>
                          <a:sym typeface="Anaheim"/>
                        </a:rPr>
                        <a:t>0.91</a:t>
                      </a:r>
                      <a:endParaRPr sz="1500">
                        <a:latin typeface="Anaheim"/>
                        <a:ea typeface="Anaheim"/>
                        <a:cs typeface="Anaheim"/>
                        <a:sym typeface="Anaheim"/>
                      </a:endParaRPr>
                    </a:p>
                  </a:txBody>
                  <a:tcPr marT="63500" marB="63500" marR="63500" marL="63500">
                    <a:lnL cap="flat" cmpd="sng" w="9525">
                      <a:solidFill>
                        <a:srgbClr val="00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r>
            </a:tbl>
          </a:graphicData>
        </a:graphic>
      </p:graphicFrame>
      <p:sp>
        <p:nvSpPr>
          <p:cNvPr id="657" name="Google Shape;657;p77"/>
          <p:cNvSpPr txBox="1"/>
          <p:nvPr/>
        </p:nvSpPr>
        <p:spPr>
          <a:xfrm>
            <a:off x="1982475" y="4231175"/>
            <a:ext cx="588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2200">
                <a:solidFill>
                  <a:srgbClr val="FF0000"/>
                </a:solidFill>
                <a:latin typeface="Anaheim"/>
                <a:ea typeface="Anaheim"/>
                <a:cs typeface="Anaheim"/>
                <a:sym typeface="Anaheim"/>
              </a:rPr>
              <a:t>Random Forest is the best performing model</a:t>
            </a:r>
            <a:endParaRPr b="1" sz="2200">
              <a:solidFill>
                <a:srgbClr val="FF0000"/>
              </a:solidFill>
              <a:latin typeface="Anaheim"/>
              <a:ea typeface="Anaheim"/>
              <a:cs typeface="Anaheim"/>
              <a:sym typeface="Anaheim"/>
            </a:endParaRPr>
          </a:p>
        </p:txBody>
      </p:sp>
      <p:sp>
        <p:nvSpPr>
          <p:cNvPr id="658" name="Google Shape;658;p77"/>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7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4" name="Google Shape;664;p78"/>
          <p:cNvSpPr/>
          <p:nvPr/>
        </p:nvSpPr>
        <p:spPr>
          <a:xfrm>
            <a:off x="275" y="-193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8"/>
          <p:cNvSpPr txBox="1"/>
          <p:nvPr>
            <p:ph type="title"/>
          </p:nvPr>
        </p:nvSpPr>
        <p:spPr>
          <a:xfrm>
            <a:off x="1795504" y="1843100"/>
            <a:ext cx="6624600" cy="113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SOLUTIONS</a:t>
            </a:r>
            <a:endParaRPr/>
          </a:p>
        </p:txBody>
      </p:sp>
      <p:cxnSp>
        <p:nvCxnSpPr>
          <p:cNvPr id="666" name="Google Shape;666;p78"/>
          <p:cNvCxnSpPr/>
          <p:nvPr/>
        </p:nvCxnSpPr>
        <p:spPr>
          <a:xfrm rot="10800000">
            <a:off x="-114300" y="3467100"/>
            <a:ext cx="85344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9"/>
          <p:cNvSpPr txBox="1"/>
          <p:nvPr>
            <p:ph idx="1" type="body"/>
          </p:nvPr>
        </p:nvSpPr>
        <p:spPr>
          <a:xfrm>
            <a:off x="865625" y="1371550"/>
            <a:ext cx="5399700" cy="9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Accepting more reservations than there is available inventory</a:t>
            </a:r>
            <a:endParaRPr sz="1600"/>
          </a:p>
          <a:p>
            <a:pPr indent="-323850" lvl="0" marL="457200" rtl="0" algn="l">
              <a:spcBef>
                <a:spcPts val="0"/>
              </a:spcBef>
              <a:spcAft>
                <a:spcPts val="0"/>
              </a:spcAft>
              <a:buSzPts val="1500"/>
              <a:buChar char="●"/>
            </a:pPr>
            <a:r>
              <a:rPr lang="en" sz="1600"/>
              <a:t>Increase in operating capacity</a:t>
            </a:r>
            <a:endParaRPr sz="1600"/>
          </a:p>
          <a:p>
            <a:pPr indent="0" lvl="0" marL="0" rtl="0" algn="l">
              <a:spcBef>
                <a:spcPts val="0"/>
              </a:spcBef>
              <a:spcAft>
                <a:spcPts val="0"/>
              </a:spcAft>
              <a:buNone/>
            </a:pPr>
            <a:r>
              <a:t/>
            </a:r>
            <a:endParaRPr/>
          </a:p>
        </p:txBody>
      </p:sp>
      <p:pic>
        <p:nvPicPr>
          <p:cNvPr id="672" name="Google Shape;672;p79"/>
          <p:cNvPicPr preferRelativeResize="0"/>
          <p:nvPr/>
        </p:nvPicPr>
        <p:blipFill>
          <a:blip r:embed="rId3">
            <a:alphaModFix/>
          </a:blip>
          <a:stretch>
            <a:fillRect/>
          </a:stretch>
        </p:blipFill>
        <p:spPr>
          <a:xfrm>
            <a:off x="6265325" y="776413"/>
            <a:ext cx="2899600" cy="1559325"/>
          </a:xfrm>
          <a:prstGeom prst="rect">
            <a:avLst/>
          </a:prstGeom>
          <a:noFill/>
          <a:ln>
            <a:noFill/>
          </a:ln>
        </p:spPr>
      </p:pic>
      <p:sp>
        <p:nvSpPr>
          <p:cNvPr id="673" name="Google Shape;673;p79"/>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Overbooking</a:t>
            </a:r>
            <a:endParaRPr/>
          </a:p>
        </p:txBody>
      </p:sp>
      <p:sp>
        <p:nvSpPr>
          <p:cNvPr id="674" name="Google Shape;674;p79"/>
          <p:cNvSpPr txBox="1"/>
          <p:nvPr>
            <p:ph idx="1" type="body"/>
          </p:nvPr>
        </p:nvSpPr>
        <p:spPr>
          <a:xfrm>
            <a:off x="865625" y="2335750"/>
            <a:ext cx="2379000" cy="11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u="sng"/>
              <a:t>Loss of reputation</a:t>
            </a:r>
            <a:endParaRPr sz="1600" u="sng"/>
          </a:p>
          <a:p>
            <a:pPr indent="-330200" lvl="0" marL="457200" rtl="0" algn="ctr">
              <a:spcBef>
                <a:spcPts val="0"/>
              </a:spcBef>
              <a:spcAft>
                <a:spcPts val="0"/>
              </a:spcAft>
              <a:buSzPts val="1600"/>
              <a:buChar char="-"/>
            </a:pPr>
            <a:r>
              <a:rPr lang="en" sz="1600"/>
              <a:t>Negative customer experience</a:t>
            </a:r>
            <a:endParaRPr sz="1600"/>
          </a:p>
          <a:p>
            <a:pPr indent="0" lvl="0" marL="0" rtl="0" algn="ctr">
              <a:spcBef>
                <a:spcPts val="0"/>
              </a:spcBef>
              <a:spcAft>
                <a:spcPts val="0"/>
              </a:spcAft>
              <a:buNone/>
            </a:pPr>
            <a:r>
              <a:t/>
            </a:r>
            <a:endParaRPr sz="1600"/>
          </a:p>
        </p:txBody>
      </p:sp>
      <p:cxnSp>
        <p:nvCxnSpPr>
          <p:cNvPr id="675" name="Google Shape;675;p79"/>
          <p:cNvCxnSpPr/>
          <p:nvPr/>
        </p:nvCxnSpPr>
        <p:spPr>
          <a:xfrm>
            <a:off x="3244699" y="2335750"/>
            <a:ext cx="0" cy="1736400"/>
          </a:xfrm>
          <a:prstGeom prst="straightConnector1">
            <a:avLst/>
          </a:prstGeom>
          <a:noFill/>
          <a:ln cap="flat" cmpd="sng" w="19050">
            <a:solidFill>
              <a:schemeClr val="dk2"/>
            </a:solidFill>
            <a:prstDash val="solid"/>
            <a:round/>
            <a:headEnd len="med" w="med" type="none"/>
            <a:tailEnd len="med" w="med" type="none"/>
          </a:ln>
        </p:spPr>
      </p:cxnSp>
      <p:sp>
        <p:nvSpPr>
          <p:cNvPr id="676" name="Google Shape;676;p79"/>
          <p:cNvSpPr txBox="1"/>
          <p:nvPr>
            <p:ph idx="1" type="body"/>
          </p:nvPr>
        </p:nvSpPr>
        <p:spPr>
          <a:xfrm>
            <a:off x="3244700" y="2335750"/>
            <a:ext cx="2595300" cy="11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u="sng"/>
              <a:t>Cost of compensation</a:t>
            </a:r>
            <a:endParaRPr sz="1600" u="sng"/>
          </a:p>
          <a:p>
            <a:pPr indent="-330200" lvl="0" marL="457200" rtl="0" algn="ctr">
              <a:spcBef>
                <a:spcPts val="0"/>
              </a:spcBef>
              <a:spcAft>
                <a:spcPts val="0"/>
              </a:spcAft>
              <a:buSzPts val="1600"/>
              <a:buChar char="-"/>
            </a:pPr>
            <a:r>
              <a:rPr lang="en" sz="1600"/>
              <a:t>Appropriate compensation owed</a:t>
            </a:r>
            <a:endParaRPr sz="1600"/>
          </a:p>
          <a:p>
            <a:pPr indent="0" lvl="0" marL="0" rtl="0" algn="ctr">
              <a:spcBef>
                <a:spcPts val="0"/>
              </a:spcBef>
              <a:spcAft>
                <a:spcPts val="0"/>
              </a:spcAft>
              <a:buNone/>
            </a:pPr>
            <a:r>
              <a:t/>
            </a:r>
            <a:endParaRPr sz="1600"/>
          </a:p>
        </p:txBody>
      </p:sp>
      <p:pic>
        <p:nvPicPr>
          <p:cNvPr id="677" name="Google Shape;677;p79"/>
          <p:cNvPicPr preferRelativeResize="0"/>
          <p:nvPr/>
        </p:nvPicPr>
        <p:blipFill>
          <a:blip r:embed="rId4">
            <a:alphaModFix/>
          </a:blip>
          <a:stretch>
            <a:fillRect/>
          </a:stretch>
        </p:blipFill>
        <p:spPr>
          <a:xfrm>
            <a:off x="1389737" y="3468374"/>
            <a:ext cx="1330851" cy="1330851"/>
          </a:xfrm>
          <a:prstGeom prst="rect">
            <a:avLst/>
          </a:prstGeom>
          <a:noFill/>
          <a:ln>
            <a:noFill/>
          </a:ln>
        </p:spPr>
      </p:pic>
      <p:pic>
        <p:nvPicPr>
          <p:cNvPr id="678" name="Google Shape;678;p79"/>
          <p:cNvPicPr preferRelativeResize="0"/>
          <p:nvPr/>
        </p:nvPicPr>
        <p:blipFill rotWithShape="1">
          <a:blip r:embed="rId5">
            <a:alphaModFix/>
          </a:blip>
          <a:srcRect b="14593" l="0" r="0" t="13199"/>
          <a:stretch/>
        </p:blipFill>
        <p:spPr>
          <a:xfrm>
            <a:off x="3768810" y="3506918"/>
            <a:ext cx="1736290" cy="1253763"/>
          </a:xfrm>
          <a:prstGeom prst="rect">
            <a:avLst/>
          </a:prstGeom>
          <a:noFill/>
          <a:ln>
            <a:noFill/>
          </a:ln>
        </p:spPr>
      </p:pic>
      <p:sp>
        <p:nvSpPr>
          <p:cNvPr id="679" name="Google Shape;679;p79"/>
          <p:cNvSpPr txBox="1"/>
          <p:nvPr/>
        </p:nvSpPr>
        <p:spPr>
          <a:xfrm>
            <a:off x="79060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Brennan</a:t>
            </a:r>
            <a:endParaRPr i="1">
              <a:latin typeface="Anaheim"/>
              <a:ea typeface="Anaheim"/>
              <a:cs typeface="Anaheim"/>
              <a:sym typeface="Anahei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0"/>
          <p:cNvSpPr txBox="1"/>
          <p:nvPr>
            <p:ph idx="1" type="body"/>
          </p:nvPr>
        </p:nvSpPr>
        <p:spPr>
          <a:xfrm>
            <a:off x="713225" y="1219150"/>
            <a:ext cx="76992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Ideal number of overbooking = </a:t>
            </a:r>
            <a:r>
              <a:rPr b="1" lang="en" sz="2000"/>
              <a:t>P(Cancellation)</a:t>
            </a:r>
            <a:r>
              <a:rPr lang="en" sz="2000"/>
              <a:t>*Inventory - Buffer</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p>
        </p:txBody>
      </p:sp>
      <p:sp>
        <p:nvSpPr>
          <p:cNvPr id="685" name="Google Shape;685;p80"/>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Overbooking</a:t>
            </a:r>
            <a:endParaRPr/>
          </a:p>
        </p:txBody>
      </p:sp>
      <p:sp>
        <p:nvSpPr>
          <p:cNvPr id="686" name="Google Shape;686;p80"/>
          <p:cNvSpPr txBox="1"/>
          <p:nvPr/>
        </p:nvSpPr>
        <p:spPr>
          <a:xfrm>
            <a:off x="911750" y="2475813"/>
            <a:ext cx="52359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hlink"/>
              </a:buClr>
              <a:buSzPts val="1100"/>
              <a:buFont typeface="Arial"/>
              <a:buNone/>
            </a:pPr>
            <a:r>
              <a:rPr b="1" lang="en" sz="1700">
                <a:solidFill>
                  <a:schemeClr val="dk1"/>
                </a:solidFill>
                <a:latin typeface="Anaheim"/>
                <a:ea typeface="Anaheim"/>
                <a:cs typeface="Anaheim"/>
                <a:sym typeface="Anaheim"/>
              </a:rPr>
              <a:t>Limitations of our model</a:t>
            </a:r>
            <a:endParaRPr b="1" sz="1700">
              <a:solidFill>
                <a:schemeClr val="dk1"/>
              </a:solidFill>
              <a:latin typeface="Anaheim"/>
              <a:ea typeface="Anaheim"/>
              <a:cs typeface="Anaheim"/>
              <a:sym typeface="Anaheim"/>
            </a:endParaRPr>
          </a:p>
          <a:p>
            <a:pPr indent="0" lvl="0" marL="0" rtl="0" algn="l">
              <a:lnSpc>
                <a:spcPct val="115000"/>
              </a:lnSpc>
              <a:spcBef>
                <a:spcPts val="0"/>
              </a:spcBef>
              <a:spcAft>
                <a:spcPts val="0"/>
              </a:spcAft>
              <a:buNone/>
            </a:pPr>
            <a:r>
              <a:rPr lang="en" sz="1700">
                <a:solidFill>
                  <a:schemeClr val="dk1"/>
                </a:solidFill>
                <a:latin typeface="Anaheim"/>
                <a:ea typeface="Anaheim"/>
                <a:cs typeface="Anaheim"/>
                <a:sym typeface="Anaheim"/>
              </a:rPr>
              <a:t>Missing Data </a:t>
            </a:r>
            <a:endParaRPr sz="1700">
              <a:solidFill>
                <a:schemeClr val="dk1"/>
              </a:solidFill>
              <a:latin typeface="Anaheim"/>
              <a:ea typeface="Anaheim"/>
              <a:cs typeface="Anaheim"/>
              <a:sym typeface="Anaheim"/>
            </a:endParaRPr>
          </a:p>
          <a:p>
            <a:pPr indent="-336550" lvl="0" marL="457200" rtl="0" algn="l">
              <a:lnSpc>
                <a:spcPct val="115000"/>
              </a:lnSpc>
              <a:spcBef>
                <a:spcPts val="0"/>
              </a:spcBef>
              <a:spcAft>
                <a:spcPts val="0"/>
              </a:spcAft>
              <a:buClr>
                <a:schemeClr val="dk1"/>
              </a:buClr>
              <a:buSzPts val="1700"/>
              <a:buFont typeface="Anaheim"/>
              <a:buChar char="●"/>
            </a:pPr>
            <a:r>
              <a:rPr lang="en" sz="1700">
                <a:solidFill>
                  <a:schemeClr val="dk1"/>
                </a:solidFill>
                <a:latin typeface="Anaheim"/>
                <a:ea typeface="Anaheim"/>
                <a:cs typeface="Anaheim"/>
                <a:sym typeface="Anaheim"/>
              </a:rPr>
              <a:t>No. of walk-in stays and overstays</a:t>
            </a:r>
            <a:endParaRPr sz="1700">
              <a:solidFill>
                <a:schemeClr val="dk1"/>
              </a:solidFill>
              <a:latin typeface="Anaheim"/>
              <a:ea typeface="Anaheim"/>
              <a:cs typeface="Anaheim"/>
              <a:sym typeface="Anaheim"/>
            </a:endParaRPr>
          </a:p>
          <a:p>
            <a:pPr indent="0" lvl="0" marL="0" rtl="0" algn="l">
              <a:lnSpc>
                <a:spcPct val="115000"/>
              </a:lnSpc>
              <a:spcBef>
                <a:spcPts val="0"/>
              </a:spcBef>
              <a:spcAft>
                <a:spcPts val="0"/>
              </a:spcAft>
              <a:buNone/>
            </a:pPr>
            <a:r>
              <a:rPr lang="en" sz="1700">
                <a:solidFill>
                  <a:schemeClr val="dk1"/>
                </a:solidFill>
                <a:latin typeface="Anaheim"/>
                <a:ea typeface="Anaheim"/>
                <a:cs typeface="Anaheim"/>
                <a:sym typeface="Anaheim"/>
              </a:rPr>
              <a:t>Unknown cost of compensation and partnership</a:t>
            </a:r>
            <a:endParaRPr sz="1700">
              <a:solidFill>
                <a:schemeClr val="dk1"/>
              </a:solidFill>
              <a:latin typeface="Anaheim"/>
              <a:ea typeface="Anaheim"/>
              <a:cs typeface="Anaheim"/>
              <a:sym typeface="Anaheim"/>
            </a:endParaRPr>
          </a:p>
        </p:txBody>
      </p:sp>
      <p:pic>
        <p:nvPicPr>
          <p:cNvPr id="687" name="Google Shape;687;p80"/>
          <p:cNvPicPr preferRelativeResize="0"/>
          <p:nvPr/>
        </p:nvPicPr>
        <p:blipFill>
          <a:blip r:embed="rId3">
            <a:alphaModFix/>
          </a:blip>
          <a:stretch>
            <a:fillRect/>
          </a:stretch>
        </p:blipFill>
        <p:spPr>
          <a:xfrm>
            <a:off x="6147650" y="2202225"/>
            <a:ext cx="1896300" cy="1896300"/>
          </a:xfrm>
          <a:prstGeom prst="rect">
            <a:avLst/>
          </a:prstGeom>
          <a:noFill/>
          <a:ln>
            <a:noFill/>
          </a:ln>
        </p:spPr>
      </p:pic>
      <p:sp>
        <p:nvSpPr>
          <p:cNvPr id="688" name="Google Shape;688;p80"/>
          <p:cNvSpPr txBox="1"/>
          <p:nvPr/>
        </p:nvSpPr>
        <p:spPr>
          <a:xfrm>
            <a:off x="79060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Brennan</a:t>
            </a:r>
            <a:endParaRPr i="1">
              <a:latin typeface="Anaheim"/>
              <a:ea typeface="Anaheim"/>
              <a:cs typeface="Anaheim"/>
              <a:sym typeface="Anahei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1"/>
          <p:cNvSpPr txBox="1"/>
          <p:nvPr>
            <p:ph idx="1" type="body"/>
          </p:nvPr>
        </p:nvSpPr>
        <p:spPr>
          <a:xfrm>
            <a:off x="713225" y="1230675"/>
            <a:ext cx="76992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Understanding customer needs</a:t>
            </a:r>
            <a:endParaRPr b="1" sz="1600"/>
          </a:p>
          <a:p>
            <a:pPr indent="-323850" lvl="0" marL="457200" rtl="0" algn="l">
              <a:spcBef>
                <a:spcPts val="0"/>
              </a:spcBef>
              <a:spcAft>
                <a:spcPts val="0"/>
              </a:spcAft>
              <a:buSzPts val="1500"/>
              <a:buChar char="●"/>
            </a:pPr>
            <a:r>
              <a:rPr lang="en" sz="1500"/>
              <a:t>Tailoring marketing efforts</a:t>
            </a:r>
            <a:endParaRPr sz="1500"/>
          </a:p>
          <a:p>
            <a:pPr indent="-323850" lvl="1" marL="914400" rtl="0" algn="l">
              <a:spcBef>
                <a:spcPts val="0"/>
              </a:spcBef>
              <a:spcAft>
                <a:spcPts val="0"/>
              </a:spcAft>
              <a:buSzPts val="1500"/>
              <a:buChar char="○"/>
            </a:pPr>
            <a:r>
              <a:rPr lang="en" sz="1500"/>
              <a:t>Segment market -&gt; Offer key demands</a:t>
            </a:r>
            <a:endParaRPr sz="1500"/>
          </a:p>
        </p:txBody>
      </p:sp>
      <p:sp>
        <p:nvSpPr>
          <p:cNvPr id="694" name="Google Shape;694;p81"/>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Targeted Marketing Strategies</a:t>
            </a:r>
            <a:endParaRPr/>
          </a:p>
        </p:txBody>
      </p:sp>
      <p:sp>
        <p:nvSpPr>
          <p:cNvPr id="695" name="Google Shape;695;p81"/>
          <p:cNvSpPr txBox="1"/>
          <p:nvPr>
            <p:ph idx="1" type="body"/>
          </p:nvPr>
        </p:nvSpPr>
        <p:spPr>
          <a:xfrm>
            <a:off x="713225" y="2686250"/>
            <a:ext cx="76992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Optimizing distribution channels</a:t>
            </a:r>
            <a:endParaRPr b="1" sz="1600"/>
          </a:p>
          <a:p>
            <a:pPr indent="-323850" lvl="0" marL="457200" rtl="0" algn="l">
              <a:spcBef>
                <a:spcPts val="0"/>
              </a:spcBef>
              <a:spcAft>
                <a:spcPts val="0"/>
              </a:spcAft>
              <a:buSzPts val="1500"/>
              <a:buChar char="●"/>
            </a:pPr>
            <a:r>
              <a:rPr lang="en" sz="1500"/>
              <a:t>74% of revenue will be generated through online sales by 2027</a:t>
            </a:r>
            <a:endParaRPr sz="1500"/>
          </a:p>
          <a:p>
            <a:pPr indent="-323850" lvl="0" marL="457200" rtl="0" algn="l">
              <a:spcBef>
                <a:spcPts val="0"/>
              </a:spcBef>
              <a:spcAft>
                <a:spcPts val="0"/>
              </a:spcAft>
              <a:buSzPts val="1500"/>
              <a:buChar char="●"/>
            </a:pPr>
            <a:r>
              <a:rPr lang="en" sz="1500"/>
              <a:t>Transient booking vs Online travel agencies</a:t>
            </a:r>
            <a:endParaRPr sz="1500"/>
          </a:p>
          <a:p>
            <a:pPr indent="-323850" lvl="1" marL="914400" rtl="0" algn="l">
              <a:spcBef>
                <a:spcPts val="0"/>
              </a:spcBef>
              <a:spcAft>
                <a:spcPts val="0"/>
              </a:spcAft>
              <a:buSzPts val="1500"/>
              <a:buChar char="○"/>
            </a:pPr>
            <a:r>
              <a:rPr lang="en" sz="1500"/>
              <a:t>Profit margin vs Visibility</a:t>
            </a:r>
            <a:endParaRPr sz="1500"/>
          </a:p>
        </p:txBody>
      </p:sp>
      <p:sp>
        <p:nvSpPr>
          <p:cNvPr id="696" name="Google Shape;696;p81"/>
          <p:cNvSpPr txBox="1"/>
          <p:nvPr/>
        </p:nvSpPr>
        <p:spPr>
          <a:xfrm>
            <a:off x="79060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Brennan</a:t>
            </a:r>
            <a:endParaRPr i="1">
              <a:latin typeface="Anaheim"/>
              <a:ea typeface="Anaheim"/>
              <a:cs typeface="Anaheim"/>
              <a:sym typeface="Anahei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2"/>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Pricing Strategies and Policies</a:t>
            </a:r>
            <a:endParaRPr/>
          </a:p>
        </p:txBody>
      </p:sp>
      <p:sp>
        <p:nvSpPr>
          <p:cNvPr id="702" name="Google Shape;702;p82"/>
          <p:cNvSpPr txBox="1"/>
          <p:nvPr>
            <p:ph idx="1" type="body"/>
          </p:nvPr>
        </p:nvSpPr>
        <p:spPr>
          <a:xfrm>
            <a:off x="713225" y="1230675"/>
            <a:ext cx="76992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Discriminatory Pricing</a:t>
            </a:r>
            <a:endParaRPr b="1" sz="1600"/>
          </a:p>
          <a:p>
            <a:pPr indent="-323850" lvl="0" marL="457200" rtl="0" algn="l">
              <a:spcBef>
                <a:spcPts val="0"/>
              </a:spcBef>
              <a:spcAft>
                <a:spcPts val="0"/>
              </a:spcAft>
              <a:buSzPts val="1500"/>
              <a:buChar char="●"/>
            </a:pPr>
            <a:r>
              <a:rPr lang="en" sz="1500"/>
              <a:t>Charging different prices based on what the hotel thinks the customer will agree to</a:t>
            </a:r>
            <a:endParaRPr sz="1500"/>
          </a:p>
          <a:p>
            <a:pPr indent="-323850" lvl="1" marL="914400" rtl="0" algn="l">
              <a:spcBef>
                <a:spcPts val="0"/>
              </a:spcBef>
              <a:spcAft>
                <a:spcPts val="0"/>
              </a:spcAft>
              <a:buSzPts val="1500"/>
              <a:buChar char="○"/>
            </a:pPr>
            <a:r>
              <a:rPr lang="en" sz="1500"/>
              <a:t>Maximising demand and revenue</a:t>
            </a:r>
            <a:endParaRPr sz="1500"/>
          </a:p>
          <a:p>
            <a:pPr indent="-323850" lvl="0" marL="457200" rtl="0" algn="l">
              <a:spcBef>
                <a:spcPts val="0"/>
              </a:spcBef>
              <a:spcAft>
                <a:spcPts val="0"/>
              </a:spcAft>
              <a:buSzPts val="1500"/>
              <a:buChar char="●"/>
            </a:pPr>
            <a:r>
              <a:rPr lang="en" sz="1500"/>
              <a:t>Impartial discrimination through variable importance of features</a:t>
            </a:r>
            <a:endParaRPr sz="1500"/>
          </a:p>
        </p:txBody>
      </p:sp>
      <p:sp>
        <p:nvSpPr>
          <p:cNvPr id="703" name="Google Shape;703;p82"/>
          <p:cNvSpPr txBox="1"/>
          <p:nvPr>
            <p:ph idx="1" type="body"/>
          </p:nvPr>
        </p:nvSpPr>
        <p:spPr>
          <a:xfrm>
            <a:off x="713225" y="2686250"/>
            <a:ext cx="76992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Cancellation Policies</a:t>
            </a:r>
            <a:endParaRPr b="1" sz="1600"/>
          </a:p>
          <a:p>
            <a:pPr indent="-323850" lvl="0" marL="457200" rtl="0" algn="l">
              <a:spcBef>
                <a:spcPts val="0"/>
              </a:spcBef>
              <a:spcAft>
                <a:spcPts val="0"/>
              </a:spcAft>
              <a:buSzPts val="1500"/>
              <a:buChar char="●"/>
            </a:pPr>
            <a:r>
              <a:rPr lang="en" sz="1500"/>
              <a:t>Cancellation fees and deposits cover opportunity cost</a:t>
            </a:r>
            <a:endParaRPr sz="1500"/>
          </a:p>
          <a:p>
            <a:pPr indent="-323850" lvl="0" marL="457200" rtl="0" algn="l">
              <a:spcBef>
                <a:spcPts val="0"/>
              </a:spcBef>
              <a:spcAft>
                <a:spcPts val="0"/>
              </a:spcAft>
              <a:buSzPts val="1500"/>
              <a:buChar char="●"/>
            </a:pPr>
            <a:r>
              <a:rPr lang="en" sz="1500"/>
              <a:t>Reduce losses</a:t>
            </a:r>
            <a:endParaRPr sz="1500"/>
          </a:p>
          <a:p>
            <a:pPr indent="-323850" lvl="0" marL="457200" rtl="0" algn="l">
              <a:spcBef>
                <a:spcPts val="0"/>
              </a:spcBef>
              <a:spcAft>
                <a:spcPts val="0"/>
              </a:spcAft>
              <a:buSzPts val="1500"/>
              <a:buChar char="●"/>
            </a:pPr>
            <a:r>
              <a:rPr lang="en" sz="1500"/>
              <a:t>Encourage early cancellation</a:t>
            </a:r>
            <a:endParaRPr sz="1500"/>
          </a:p>
        </p:txBody>
      </p:sp>
      <p:pic>
        <p:nvPicPr>
          <p:cNvPr id="704" name="Google Shape;704;p82"/>
          <p:cNvPicPr preferRelativeResize="0"/>
          <p:nvPr/>
        </p:nvPicPr>
        <p:blipFill>
          <a:blip r:embed="rId3">
            <a:alphaModFix/>
          </a:blip>
          <a:stretch>
            <a:fillRect/>
          </a:stretch>
        </p:blipFill>
        <p:spPr>
          <a:xfrm>
            <a:off x="4698850" y="3387750"/>
            <a:ext cx="4162101" cy="1393000"/>
          </a:xfrm>
          <a:prstGeom prst="rect">
            <a:avLst/>
          </a:prstGeom>
          <a:noFill/>
          <a:ln>
            <a:noFill/>
          </a:ln>
        </p:spPr>
      </p:pic>
      <p:sp>
        <p:nvSpPr>
          <p:cNvPr id="705" name="Google Shape;705;p82"/>
          <p:cNvSpPr txBox="1"/>
          <p:nvPr/>
        </p:nvSpPr>
        <p:spPr>
          <a:xfrm>
            <a:off x="79060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Brennan</a:t>
            </a:r>
            <a:endParaRPr i="1">
              <a:latin typeface="Anaheim"/>
              <a:ea typeface="Anaheim"/>
              <a:cs typeface="Anaheim"/>
              <a:sym typeface="Anahei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3"/>
          <p:cNvSpPr txBox="1"/>
          <p:nvPr>
            <p:ph idx="1" type="body"/>
          </p:nvPr>
        </p:nvSpPr>
        <p:spPr>
          <a:xfrm>
            <a:off x="713225" y="1219150"/>
            <a:ext cx="4571700" cy="33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Hospitality industry experiences seasonal demand</a:t>
            </a:r>
            <a:endParaRPr b="1" sz="1600"/>
          </a:p>
          <a:p>
            <a:pPr indent="-330200" lvl="0" marL="457200" rtl="0" algn="l">
              <a:spcBef>
                <a:spcPts val="0"/>
              </a:spcBef>
              <a:spcAft>
                <a:spcPts val="0"/>
              </a:spcAft>
              <a:buSzPts val="1600"/>
              <a:buChar char="-"/>
            </a:pPr>
            <a:r>
              <a:rPr lang="en" sz="1600"/>
              <a:t>Temporary staffing with low retention</a:t>
            </a:r>
            <a:endParaRPr sz="16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u="sng"/>
              <a:t>Staff Rostering</a:t>
            </a:r>
            <a:endParaRPr sz="1500" u="sng"/>
          </a:p>
          <a:p>
            <a:pPr indent="0" lvl="0" marL="0" rtl="0" algn="l">
              <a:spcBef>
                <a:spcPts val="0"/>
              </a:spcBef>
              <a:spcAft>
                <a:spcPts val="0"/>
              </a:spcAft>
              <a:buNone/>
            </a:pPr>
            <a:r>
              <a:rPr lang="en" sz="1500"/>
              <a:t>Classify year into peak and non-peak</a:t>
            </a:r>
            <a:endParaRPr sz="1500"/>
          </a:p>
          <a:p>
            <a:pPr indent="0" lvl="0" marL="0" rtl="0" algn="l">
              <a:spcBef>
                <a:spcPts val="0"/>
              </a:spcBef>
              <a:spcAft>
                <a:spcPts val="0"/>
              </a:spcAft>
              <a:buNone/>
            </a:pPr>
            <a:r>
              <a:rPr lang="en" sz="1500"/>
              <a:t>Allocate shifts to part time staff for more steady employment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u="sng"/>
              <a:t>Recruitment</a:t>
            </a:r>
            <a:endParaRPr sz="1500" u="sng"/>
          </a:p>
          <a:p>
            <a:pPr indent="0" lvl="0" marL="0" rtl="0" algn="l">
              <a:spcBef>
                <a:spcPts val="0"/>
              </a:spcBef>
              <a:spcAft>
                <a:spcPts val="0"/>
              </a:spcAft>
              <a:buNone/>
            </a:pPr>
            <a:r>
              <a:rPr lang="en" sz="1500"/>
              <a:t>Predicting periods of higher demand allows earlier recruitment</a:t>
            </a:r>
            <a:endParaRPr sz="1500"/>
          </a:p>
          <a:p>
            <a:pPr indent="0" lvl="0" marL="0" rtl="0" algn="l">
              <a:spcBef>
                <a:spcPts val="0"/>
              </a:spcBef>
              <a:spcAft>
                <a:spcPts val="0"/>
              </a:spcAft>
              <a:buNone/>
            </a:pPr>
            <a:r>
              <a:t/>
            </a:r>
            <a:endParaRPr sz="1500"/>
          </a:p>
        </p:txBody>
      </p:sp>
      <p:sp>
        <p:nvSpPr>
          <p:cNvPr id="711" name="Google Shape;711;p83"/>
          <p:cNvSpPr txBox="1"/>
          <p:nvPr>
            <p:ph type="title"/>
          </p:nvPr>
        </p:nvSpPr>
        <p:spPr>
          <a:xfrm>
            <a:off x="713225" y="549075"/>
            <a:ext cx="77175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Staff Rostering</a:t>
            </a:r>
            <a:endParaRPr/>
          </a:p>
        </p:txBody>
      </p:sp>
      <p:pic>
        <p:nvPicPr>
          <p:cNvPr id="712" name="Google Shape;712;p83"/>
          <p:cNvPicPr preferRelativeResize="0"/>
          <p:nvPr/>
        </p:nvPicPr>
        <p:blipFill>
          <a:blip r:embed="rId3">
            <a:alphaModFix/>
          </a:blip>
          <a:stretch>
            <a:fillRect/>
          </a:stretch>
        </p:blipFill>
        <p:spPr>
          <a:xfrm>
            <a:off x="5203700" y="1137200"/>
            <a:ext cx="3940300" cy="2806100"/>
          </a:xfrm>
          <a:prstGeom prst="rect">
            <a:avLst/>
          </a:prstGeom>
          <a:noFill/>
          <a:ln>
            <a:noFill/>
          </a:ln>
        </p:spPr>
      </p:pic>
      <p:sp>
        <p:nvSpPr>
          <p:cNvPr id="713" name="Google Shape;713;p83"/>
          <p:cNvSpPr txBox="1"/>
          <p:nvPr/>
        </p:nvSpPr>
        <p:spPr>
          <a:xfrm>
            <a:off x="7906075" y="38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Brennan</a:t>
            </a:r>
            <a:endParaRPr i="1">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4975725" y="539500"/>
            <a:ext cx="39669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REVENUE OPTIMISING SYSTEM</a:t>
            </a:r>
            <a:endParaRPr/>
          </a:p>
        </p:txBody>
      </p:sp>
      <p:sp>
        <p:nvSpPr>
          <p:cNvPr id="306" name="Google Shape;306;p3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rcellus"/>
                <a:ea typeface="Marcellus"/>
                <a:cs typeface="Marcellus"/>
                <a:sym typeface="Marcellus"/>
              </a:rPr>
              <a:t>Existing Solution 2</a:t>
            </a:r>
            <a:endParaRPr b="1">
              <a:latin typeface="Marcellus"/>
              <a:ea typeface="Marcellus"/>
              <a:cs typeface="Marcellus"/>
              <a:sym typeface="Marcellus"/>
            </a:endParaRPr>
          </a:p>
        </p:txBody>
      </p:sp>
      <p:pic>
        <p:nvPicPr>
          <p:cNvPr id="307" name="Google Shape;307;p39"/>
          <p:cNvPicPr preferRelativeResize="0"/>
          <p:nvPr/>
        </p:nvPicPr>
        <p:blipFill rotWithShape="1">
          <a:blip r:embed="rId3">
            <a:alphaModFix/>
          </a:blip>
          <a:srcRect b="0" l="0" r="1380" t="6994"/>
          <a:stretch/>
        </p:blipFill>
        <p:spPr>
          <a:xfrm>
            <a:off x="698325" y="3488550"/>
            <a:ext cx="3822124" cy="1556875"/>
          </a:xfrm>
          <a:prstGeom prst="rect">
            <a:avLst/>
          </a:prstGeom>
          <a:noFill/>
          <a:ln>
            <a:noFill/>
          </a:ln>
        </p:spPr>
      </p:pic>
      <p:pic>
        <p:nvPicPr>
          <p:cNvPr id="308" name="Google Shape;308;p39"/>
          <p:cNvPicPr preferRelativeResize="0"/>
          <p:nvPr/>
        </p:nvPicPr>
        <p:blipFill>
          <a:blip r:embed="rId4">
            <a:alphaModFix/>
          </a:blip>
          <a:stretch>
            <a:fillRect/>
          </a:stretch>
        </p:blipFill>
        <p:spPr>
          <a:xfrm>
            <a:off x="361550" y="2179112"/>
            <a:ext cx="3822126" cy="1176063"/>
          </a:xfrm>
          <a:prstGeom prst="rect">
            <a:avLst/>
          </a:prstGeom>
          <a:noFill/>
          <a:ln>
            <a:noFill/>
          </a:ln>
        </p:spPr>
      </p:pic>
      <p:pic>
        <p:nvPicPr>
          <p:cNvPr id="309" name="Google Shape;309;p39"/>
          <p:cNvPicPr preferRelativeResize="0"/>
          <p:nvPr/>
        </p:nvPicPr>
        <p:blipFill rotWithShape="1">
          <a:blip r:embed="rId5">
            <a:alphaModFix/>
          </a:blip>
          <a:srcRect b="10515" l="0" r="0" t="6157"/>
          <a:stretch/>
        </p:blipFill>
        <p:spPr>
          <a:xfrm>
            <a:off x="81950" y="661275"/>
            <a:ext cx="3337375" cy="1409175"/>
          </a:xfrm>
          <a:prstGeom prst="rect">
            <a:avLst/>
          </a:prstGeom>
          <a:noFill/>
          <a:ln>
            <a:noFill/>
          </a:ln>
        </p:spPr>
      </p:pic>
      <p:sp>
        <p:nvSpPr>
          <p:cNvPr id="310" name="Google Shape;310;p39"/>
          <p:cNvSpPr txBox="1"/>
          <p:nvPr>
            <p:ph idx="1" type="subTitle"/>
          </p:nvPr>
        </p:nvSpPr>
        <p:spPr>
          <a:xfrm>
            <a:off x="4572000" y="2288425"/>
            <a:ext cx="4514700" cy="2757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Data analytics and forecasting is used to help hotels optimize their pricing and inventory management decisions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Features such as demand forecasting, pricing optimization, and inventory management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Machine learning algorithms to analyze historical and real-time data to make pricing and inventory recommendations.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Provides personalised offers based on past reservations and suggesting a wider set of booking options</a:t>
            </a:r>
            <a:endParaRPr/>
          </a:p>
        </p:txBody>
      </p:sp>
      <p:sp>
        <p:nvSpPr>
          <p:cNvPr id="311" name="Google Shape;311;p39"/>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19" name="Google Shape;719;p84"/>
          <p:cNvSpPr/>
          <p:nvPr/>
        </p:nvSpPr>
        <p:spPr>
          <a:xfrm>
            <a:off x="275" y="-193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4"/>
          <p:cNvSpPr txBox="1"/>
          <p:nvPr>
            <p:ph type="ctrTitle"/>
          </p:nvPr>
        </p:nvSpPr>
        <p:spPr>
          <a:xfrm>
            <a:off x="3693575" y="3238454"/>
            <a:ext cx="47652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THANK YOU!</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4975724" y="539500"/>
            <a:ext cx="3456900" cy="1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ADVANCED ANALYTICS</a:t>
            </a:r>
            <a:endParaRPr/>
          </a:p>
        </p:txBody>
      </p:sp>
      <p:sp>
        <p:nvSpPr>
          <p:cNvPr id="317" name="Google Shape;317;p40"/>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rcellus"/>
                <a:ea typeface="Marcellus"/>
                <a:cs typeface="Marcellus"/>
                <a:sym typeface="Marcellus"/>
              </a:rPr>
              <a:t>Existing Solution 3</a:t>
            </a:r>
            <a:endParaRPr b="1">
              <a:latin typeface="Marcellus"/>
              <a:ea typeface="Marcellus"/>
              <a:cs typeface="Marcellus"/>
              <a:sym typeface="Marcellus"/>
            </a:endParaRPr>
          </a:p>
        </p:txBody>
      </p:sp>
      <p:pic>
        <p:nvPicPr>
          <p:cNvPr id="318" name="Google Shape;318;p40"/>
          <p:cNvPicPr preferRelativeResize="0"/>
          <p:nvPr/>
        </p:nvPicPr>
        <p:blipFill>
          <a:blip r:embed="rId3">
            <a:alphaModFix/>
          </a:blip>
          <a:stretch>
            <a:fillRect/>
          </a:stretch>
        </p:blipFill>
        <p:spPr>
          <a:xfrm>
            <a:off x="290475" y="1585913"/>
            <a:ext cx="3876675" cy="1971675"/>
          </a:xfrm>
          <a:prstGeom prst="rect">
            <a:avLst/>
          </a:prstGeom>
          <a:noFill/>
          <a:ln>
            <a:noFill/>
          </a:ln>
        </p:spPr>
      </p:pic>
      <p:sp>
        <p:nvSpPr>
          <p:cNvPr id="319" name="Google Shape;319;p40"/>
          <p:cNvSpPr txBox="1"/>
          <p:nvPr>
            <p:ph idx="1" type="subTitle"/>
          </p:nvPr>
        </p:nvSpPr>
        <p:spPr>
          <a:xfrm>
            <a:off x="4787375" y="2328375"/>
            <a:ext cx="4255200" cy="1672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F</a:t>
            </a:r>
            <a:r>
              <a:rPr lang="en"/>
              <a:t>ocuses on delivering actionable insights that help clients make informed decisions and optimise their business performance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key benefits include improved operational efficiency, enhanced customer engagement, and increased revenue and profitability</a:t>
            </a:r>
            <a:endParaRPr/>
          </a:p>
        </p:txBody>
      </p:sp>
      <p:sp>
        <p:nvSpPr>
          <p:cNvPr id="320" name="Google Shape;320;p40"/>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Yu Zhen</a:t>
            </a:r>
            <a:endParaRPr i="1">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6" name="Google Shape;326;p41"/>
          <p:cNvSpPr/>
          <p:nvPr/>
        </p:nvSpPr>
        <p:spPr>
          <a:xfrm>
            <a:off x="0" y="-9750"/>
            <a:ext cx="9144000" cy="5163000"/>
          </a:xfrm>
          <a:prstGeom prst="rect">
            <a:avLst/>
          </a:prstGeom>
          <a:solidFill>
            <a:srgbClr val="212121">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txBox="1"/>
          <p:nvPr>
            <p:ph type="title"/>
          </p:nvPr>
        </p:nvSpPr>
        <p:spPr>
          <a:xfrm>
            <a:off x="4356850" y="1990899"/>
            <a:ext cx="42102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HOTEL CUSTOMER</a:t>
            </a:r>
            <a:endParaRPr sz="4800"/>
          </a:p>
        </p:txBody>
      </p:sp>
      <p:sp>
        <p:nvSpPr>
          <p:cNvPr id="328" name="Google Shape;328;p41"/>
          <p:cNvSpPr txBox="1"/>
          <p:nvPr>
            <p:ph idx="2" type="title"/>
          </p:nvPr>
        </p:nvSpPr>
        <p:spPr>
          <a:xfrm>
            <a:off x="4491703" y="1044475"/>
            <a:ext cx="3940500" cy="9867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sz="3000"/>
              <a:t>Dataset 1:</a:t>
            </a:r>
            <a:endParaRPr sz="3000"/>
          </a:p>
        </p:txBody>
      </p:sp>
      <p:grpSp>
        <p:nvGrpSpPr>
          <p:cNvPr id="329" name="Google Shape;329;p41"/>
          <p:cNvGrpSpPr/>
          <p:nvPr/>
        </p:nvGrpSpPr>
        <p:grpSpPr>
          <a:xfrm>
            <a:off x="-10028" y="294337"/>
            <a:ext cx="9159176" cy="4571128"/>
            <a:chOff x="443882" y="1006750"/>
            <a:chExt cx="8026620" cy="2730825"/>
          </a:xfrm>
        </p:grpSpPr>
        <p:cxnSp>
          <p:nvCxnSpPr>
            <p:cNvPr id="330" name="Google Shape;330;p41"/>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331" name="Google Shape;331;p41"/>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
        <p:nvSpPr>
          <p:cNvPr id="332" name="Google Shape;332;p41"/>
          <p:cNvSpPr txBox="1"/>
          <p:nvPr/>
        </p:nvSpPr>
        <p:spPr>
          <a:xfrm>
            <a:off x="482450" y="611700"/>
            <a:ext cx="34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713225" y="54865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graphicFrame>
        <p:nvGraphicFramePr>
          <p:cNvPr id="338" name="Google Shape;338;p42"/>
          <p:cNvGraphicFramePr/>
          <p:nvPr/>
        </p:nvGraphicFramePr>
        <p:xfrm>
          <a:off x="469623" y="1318076"/>
          <a:ext cx="3000000" cy="3000000"/>
        </p:xfrm>
        <a:graphic>
          <a:graphicData uri="http://schemas.openxmlformats.org/drawingml/2006/table">
            <a:tbl>
              <a:tblPr>
                <a:noFill/>
                <a:tableStyleId>{022EA573-34C0-43DA-B29C-97DE13330341}</a:tableStyleId>
              </a:tblPr>
              <a:tblGrid>
                <a:gridCol w="2734925"/>
                <a:gridCol w="2734925"/>
                <a:gridCol w="2734925"/>
              </a:tblGrid>
              <a:tr h="574875">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SOURCING</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INTENT</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2000">
                          <a:solidFill>
                            <a:srgbClr val="242424"/>
                          </a:solidFill>
                          <a:latin typeface="Marcellus"/>
                          <a:ea typeface="Marcellus"/>
                          <a:cs typeface="Marcellus"/>
                          <a:sym typeface="Marcellus"/>
                        </a:rPr>
                        <a:t>CLEANING</a:t>
                      </a:r>
                      <a:endParaRPr sz="2000">
                        <a:solidFill>
                          <a:srgbClr val="242424"/>
                        </a:solidFill>
                        <a:latin typeface="Marcellus"/>
                        <a:ea typeface="Marcellus"/>
                        <a:cs typeface="Marcellus"/>
                        <a:sym typeface="Marcellus"/>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solidFill>
                      <a:schemeClr val="dk2"/>
                    </a:solidFill>
                  </a:tcPr>
                </a:tc>
              </a:tr>
              <a:tr h="2535900">
                <a:tc>
                  <a:txBody>
                    <a:bodyPr/>
                    <a:lstStyle/>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Sourced from Kaggle</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Real-world data from a 4-star hotel in Lisbon, Portugal</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Demographic data, booking details and </a:t>
                      </a:r>
                      <a:r>
                        <a:rPr lang="en" sz="1500">
                          <a:solidFill>
                            <a:srgbClr val="242424"/>
                          </a:solidFill>
                          <a:latin typeface="Anaheim"/>
                          <a:ea typeface="Anaheim"/>
                          <a:cs typeface="Anaheim"/>
                          <a:sym typeface="Anaheim"/>
                        </a:rPr>
                        <a:t>revenue</a:t>
                      </a:r>
                      <a:r>
                        <a:rPr lang="en" sz="1500">
                          <a:solidFill>
                            <a:srgbClr val="242424"/>
                          </a:solidFill>
                          <a:latin typeface="Anaheim"/>
                          <a:ea typeface="Anaheim"/>
                          <a:cs typeface="Anaheim"/>
                          <a:sym typeface="Anaheim"/>
                        </a:rPr>
                        <a:t> </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Identify</a:t>
                      </a:r>
                      <a:r>
                        <a:rPr lang="en" sz="1500">
                          <a:solidFill>
                            <a:srgbClr val="242424"/>
                          </a:solidFill>
                          <a:latin typeface="Anaheim"/>
                          <a:ea typeface="Anaheim"/>
                          <a:cs typeface="Anaheim"/>
                          <a:sym typeface="Anaheim"/>
                        </a:rPr>
                        <a:t> key traits of </a:t>
                      </a:r>
                      <a:r>
                        <a:rPr lang="en" sz="1500">
                          <a:solidFill>
                            <a:srgbClr val="242424"/>
                          </a:solidFill>
                          <a:latin typeface="Anaheim"/>
                          <a:ea typeface="Anaheim"/>
                          <a:cs typeface="Anaheim"/>
                          <a:sym typeface="Anaheim"/>
                        </a:rPr>
                        <a:t>customers</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Increase understanding of guests’ needs and wants</a:t>
                      </a:r>
                      <a:endParaRPr sz="1500">
                        <a:solidFill>
                          <a:srgbClr val="242424"/>
                        </a:solidFill>
                        <a:latin typeface="Anaheim"/>
                        <a:ea typeface="Anaheim"/>
                        <a:cs typeface="Anaheim"/>
                        <a:sym typeface="Anaheim"/>
                      </a:endParaRPr>
                    </a:p>
                    <a:p>
                      <a:pPr indent="0" lvl="0" marL="0" rtl="0" algn="l">
                        <a:lnSpc>
                          <a:spcPct val="90000"/>
                        </a:lnSpc>
                        <a:spcBef>
                          <a:spcPts val="0"/>
                        </a:spcBef>
                        <a:spcAft>
                          <a:spcPts val="0"/>
                        </a:spcAft>
                        <a:buNone/>
                      </a:pPr>
                      <a:r>
                        <a:t/>
                      </a:r>
                      <a:endParaRPr sz="1500">
                        <a:solidFill>
                          <a:srgbClr val="242424"/>
                        </a:solidFill>
                        <a:latin typeface="Anaheim"/>
                        <a:ea typeface="Anaheim"/>
                        <a:cs typeface="Anaheim"/>
                        <a:sym typeface="Anaheim"/>
                      </a:endParaRPr>
                    </a:p>
                    <a:p>
                      <a:pPr indent="-323850" lvl="0" marL="457200" rtl="0" algn="l">
                        <a:lnSpc>
                          <a:spcPct val="90000"/>
                        </a:lnSpc>
                        <a:spcBef>
                          <a:spcPts val="0"/>
                        </a:spcBef>
                        <a:spcAft>
                          <a:spcPts val="0"/>
                        </a:spcAft>
                        <a:buClr>
                          <a:srgbClr val="242424"/>
                        </a:buClr>
                        <a:buSzPts val="1500"/>
                        <a:buFont typeface="Anaheim"/>
                        <a:buChar char="●"/>
                      </a:pPr>
                      <a:r>
                        <a:rPr lang="en" sz="1500">
                          <a:solidFill>
                            <a:srgbClr val="242424"/>
                          </a:solidFill>
                          <a:latin typeface="Anaheim"/>
                          <a:ea typeface="Anaheim"/>
                          <a:cs typeface="Anaheim"/>
                          <a:sym typeface="Anaheim"/>
                        </a:rPr>
                        <a:t>Create customer segmentations </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Subsetting/filtering </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Dropped and added columns</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Anaheim"/>
                        <a:buChar char="●"/>
                      </a:pPr>
                      <a:r>
                        <a:rPr lang="en" sz="1500">
                          <a:solidFill>
                            <a:schemeClr val="hlink"/>
                          </a:solidFill>
                          <a:latin typeface="Anaheim"/>
                          <a:ea typeface="Anaheim"/>
                          <a:cs typeface="Anaheim"/>
                          <a:sym typeface="Anaheim"/>
                        </a:rPr>
                        <a:t>Changed data types</a:t>
                      </a:r>
                      <a:endParaRPr sz="1500">
                        <a:solidFill>
                          <a:schemeClr val="hlink"/>
                        </a:solidFill>
                        <a:latin typeface="Anaheim"/>
                        <a:ea typeface="Anaheim"/>
                        <a:cs typeface="Anaheim"/>
                        <a:sym typeface="Anaheim"/>
                      </a:endParaRPr>
                    </a:p>
                    <a:p>
                      <a:pPr indent="0" lvl="0" marL="0" rtl="0" algn="l">
                        <a:spcBef>
                          <a:spcPts val="0"/>
                        </a:spcBef>
                        <a:spcAft>
                          <a:spcPts val="0"/>
                        </a:spcAft>
                        <a:buClr>
                          <a:schemeClr val="hlink"/>
                        </a:buClr>
                        <a:buSzPts val="1100"/>
                        <a:buFont typeface="Arial"/>
                        <a:buNone/>
                      </a:pPr>
                      <a:r>
                        <a:t/>
                      </a:r>
                      <a:endParaRPr sz="1500">
                        <a:solidFill>
                          <a:schemeClr val="hlink"/>
                        </a:solidFill>
                        <a:latin typeface="Anaheim"/>
                        <a:ea typeface="Anaheim"/>
                        <a:cs typeface="Anaheim"/>
                        <a:sym typeface="Anaheim"/>
                      </a:endParaRPr>
                    </a:p>
                    <a:p>
                      <a:pPr indent="-323850" lvl="0" marL="457200" rtl="0" algn="l">
                        <a:spcBef>
                          <a:spcPts val="0"/>
                        </a:spcBef>
                        <a:spcAft>
                          <a:spcPts val="0"/>
                        </a:spcAft>
                        <a:buClr>
                          <a:schemeClr val="hlink"/>
                        </a:buClr>
                        <a:buSzPts val="1500"/>
                        <a:buFont typeface="Exo"/>
                        <a:buChar char="●"/>
                      </a:pPr>
                      <a:r>
                        <a:rPr lang="en" sz="1500">
                          <a:solidFill>
                            <a:schemeClr val="hlink"/>
                          </a:solidFill>
                          <a:latin typeface="Anaheim"/>
                          <a:ea typeface="Anaheim"/>
                          <a:cs typeface="Anaheim"/>
                          <a:sym typeface="Anaheim"/>
                        </a:rPr>
                        <a:t>22 variables</a:t>
                      </a:r>
                      <a:r>
                        <a:rPr lang="en" sz="1500">
                          <a:solidFill>
                            <a:schemeClr val="hlink"/>
                          </a:solidFill>
                          <a:latin typeface="Exo"/>
                          <a:ea typeface="Exo"/>
                          <a:cs typeface="Exo"/>
                          <a:sym typeface="Exo"/>
                        </a:rPr>
                        <a:t> </a:t>
                      </a:r>
                      <a:endParaRPr sz="1500">
                        <a:solidFill>
                          <a:srgbClr val="242424"/>
                        </a:solidFill>
                        <a:latin typeface="Anaheim"/>
                        <a:ea typeface="Anaheim"/>
                        <a:cs typeface="Anaheim"/>
                        <a:sym typeface="Anahei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339" name="Google Shape;339;p42"/>
          <p:cNvSpPr txBox="1"/>
          <p:nvPr/>
        </p:nvSpPr>
        <p:spPr>
          <a:xfrm>
            <a:off x="7399800" y="819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Anaheim"/>
                <a:ea typeface="Anaheim"/>
                <a:cs typeface="Anaheim"/>
                <a:sym typeface="Anaheim"/>
              </a:rPr>
              <a:t>Phyllis</a:t>
            </a:r>
            <a:endParaRPr i="1">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3"/>
          <p:cNvPicPr preferRelativeResize="0"/>
          <p:nvPr/>
        </p:nvPicPr>
        <p:blipFill rotWithShape="1">
          <a:blip r:embed="rId3">
            <a:alphaModFix/>
          </a:blip>
          <a:srcRect b="4696" l="15272" r="5431" t="15704"/>
          <a:stretch/>
        </p:blipFill>
        <p:spPr>
          <a:xfrm>
            <a:off x="0" y="-19350"/>
            <a:ext cx="9144000" cy="5162999"/>
          </a:xfrm>
          <a:prstGeom prst="rect">
            <a:avLst/>
          </a:prstGeom>
          <a:noFill/>
          <a:ln>
            <a:noFill/>
          </a:ln>
        </p:spPr>
      </p:pic>
      <p:sp>
        <p:nvSpPr>
          <p:cNvPr id="345" name="Google Shape;345;p43"/>
          <p:cNvSpPr/>
          <p:nvPr/>
        </p:nvSpPr>
        <p:spPr>
          <a:xfrm>
            <a:off x="375" y="-19350"/>
            <a:ext cx="9144000" cy="5163000"/>
          </a:xfrm>
          <a:prstGeom prst="rect">
            <a:avLst/>
          </a:prstGeom>
          <a:solidFill>
            <a:srgbClr val="212121">
              <a:alpha val="8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43"/>
          <p:cNvGrpSpPr/>
          <p:nvPr/>
        </p:nvGrpSpPr>
        <p:grpSpPr>
          <a:xfrm>
            <a:off x="-10028" y="294337"/>
            <a:ext cx="9159176" cy="4571128"/>
            <a:chOff x="443882" y="1006750"/>
            <a:chExt cx="8026620" cy="2730825"/>
          </a:xfrm>
        </p:grpSpPr>
        <p:cxnSp>
          <p:nvCxnSpPr>
            <p:cNvPr id="347" name="Google Shape;347;p43"/>
            <p:cNvCxnSpPr/>
            <p:nvPr/>
          </p:nvCxnSpPr>
          <p:spPr>
            <a:xfrm>
              <a:off x="443882" y="1006750"/>
              <a:ext cx="6763500" cy="0"/>
            </a:xfrm>
            <a:prstGeom prst="straightConnector1">
              <a:avLst/>
            </a:prstGeom>
            <a:noFill/>
            <a:ln cap="flat" cmpd="sng" w="19050">
              <a:solidFill>
                <a:schemeClr val="dk2"/>
              </a:solidFill>
              <a:prstDash val="solid"/>
              <a:round/>
              <a:headEnd len="med" w="med" type="none"/>
              <a:tailEnd len="med" w="med" type="none"/>
            </a:ln>
          </p:spPr>
        </p:cxnSp>
        <p:cxnSp>
          <p:nvCxnSpPr>
            <p:cNvPr id="348" name="Google Shape;348;p43"/>
            <p:cNvCxnSpPr/>
            <p:nvPr/>
          </p:nvCxnSpPr>
          <p:spPr>
            <a:xfrm>
              <a:off x="1707002" y="3737575"/>
              <a:ext cx="6763500" cy="0"/>
            </a:xfrm>
            <a:prstGeom prst="straightConnector1">
              <a:avLst/>
            </a:prstGeom>
            <a:noFill/>
            <a:ln cap="flat" cmpd="sng" w="19050">
              <a:solidFill>
                <a:schemeClr val="dk2"/>
              </a:solidFill>
              <a:prstDash val="solid"/>
              <a:round/>
              <a:headEnd len="med" w="med" type="none"/>
              <a:tailEnd len="med" w="med" type="none"/>
            </a:ln>
          </p:spPr>
        </p:cxnSp>
      </p:grpSp>
      <p:sp>
        <p:nvSpPr>
          <p:cNvPr id="349" name="Google Shape;349;p43"/>
          <p:cNvSpPr txBox="1"/>
          <p:nvPr>
            <p:ph type="title"/>
          </p:nvPr>
        </p:nvSpPr>
        <p:spPr>
          <a:xfrm>
            <a:off x="4356850" y="1990899"/>
            <a:ext cx="42102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DATA EXPLORATION</a:t>
            </a:r>
            <a:endParaRPr sz="4800"/>
          </a:p>
        </p:txBody>
      </p:sp>
      <p:sp>
        <p:nvSpPr>
          <p:cNvPr id="350" name="Google Shape;350;p43"/>
          <p:cNvSpPr txBox="1"/>
          <p:nvPr>
            <p:ph idx="2" type="title"/>
          </p:nvPr>
        </p:nvSpPr>
        <p:spPr>
          <a:xfrm>
            <a:off x="4491703" y="1044475"/>
            <a:ext cx="3940500" cy="9867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sz="3000"/>
              <a:t>Hotel </a:t>
            </a:r>
            <a:r>
              <a:rPr lang="en" sz="3000"/>
              <a:t>Customer</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tarting a Company in Korea by Slidesgo">
  <a:themeElements>
    <a:clrScheme name="Simple Light">
      <a:dk1>
        <a:srgbClr val="212121"/>
      </a:dk1>
      <a:lt1>
        <a:srgbClr val="FFFFFF"/>
      </a:lt1>
      <a:dk2>
        <a:srgbClr val="C1A480"/>
      </a:dk2>
      <a:lt2>
        <a:srgbClr val="F3F4ED"/>
      </a:lt2>
      <a:accent1>
        <a:srgbClr val="4E4E4E"/>
      </a:accent1>
      <a:accent2>
        <a:srgbClr val="D3C1AB"/>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